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7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2" r:id="rId16"/>
    <p:sldId id="274" r:id="rId17"/>
    <p:sldId id="275" r:id="rId18"/>
    <p:sldId id="276" r:id="rId19"/>
    <p:sldId id="277" r:id="rId20"/>
    <p:sldId id="278" r:id="rId21"/>
    <p:sldId id="302" r:id="rId22"/>
    <p:sldId id="280" r:id="rId23"/>
    <p:sldId id="283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4" r:id="rId33"/>
    <p:sldId id="293" r:id="rId34"/>
    <p:sldId id="295" r:id="rId35"/>
    <p:sldId id="296" r:id="rId36"/>
    <p:sldId id="297" r:id="rId37"/>
    <p:sldId id="298" r:id="rId38"/>
    <p:sldId id="301" r:id="rId39"/>
    <p:sldId id="303" r:id="rId40"/>
    <p:sldId id="305" r:id="rId41"/>
    <p:sldId id="304" r:id="rId42"/>
    <p:sldId id="306" r:id="rId43"/>
    <p:sldId id="307" r:id="rId44"/>
    <p:sldId id="308" r:id="rId45"/>
    <p:sldId id="310" r:id="rId46"/>
    <p:sldId id="309" r:id="rId47"/>
    <p:sldId id="311" r:id="rId48"/>
    <p:sldId id="314" r:id="rId49"/>
    <p:sldId id="313" r:id="rId50"/>
    <p:sldId id="315" r:id="rId51"/>
    <p:sldId id="316" r:id="rId52"/>
    <p:sldId id="317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EB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.png"/><Relationship Id="rId8" Type="http://schemas.openxmlformats.org/officeDocument/2006/relationships/image" Target="../media/image73.png"/><Relationship Id="rId7" Type="http://schemas.openxmlformats.org/officeDocument/2006/relationships/image" Target="../media/image72.png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78.png"/><Relationship Id="rId12" Type="http://schemas.openxmlformats.org/officeDocument/2006/relationships/image" Target="../media/image77.png"/><Relationship Id="rId11" Type="http://schemas.openxmlformats.org/officeDocument/2006/relationships/image" Target="../media/image76.png"/><Relationship Id="rId10" Type="http://schemas.openxmlformats.org/officeDocument/2006/relationships/image" Target="../media/image75.png"/><Relationship Id="rId1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大模型训练流程</a:t>
            </a:r>
            <a:endParaRPr lang="zh-CN" altLang="en-US" sz="2400"/>
          </a:p>
        </p:txBody>
      </p:sp>
      <p:sp>
        <p:nvSpPr>
          <p:cNvPr id="5" name="矩形 4"/>
          <p:cNvSpPr/>
          <p:nvPr/>
        </p:nvSpPr>
        <p:spPr>
          <a:xfrm>
            <a:off x="1351280" y="1941195"/>
            <a:ext cx="1358900" cy="7854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分词</a:t>
            </a:r>
            <a:endParaRPr lang="zh-CN" altLang="en-US" b="1"/>
          </a:p>
        </p:txBody>
      </p:sp>
      <p:sp>
        <p:nvSpPr>
          <p:cNvPr id="6" name="矩形 5"/>
          <p:cNvSpPr/>
          <p:nvPr/>
        </p:nvSpPr>
        <p:spPr>
          <a:xfrm>
            <a:off x="3872865" y="1941195"/>
            <a:ext cx="1358900" cy="7854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预训练</a:t>
            </a:r>
            <a:endParaRPr lang="zh-CN" altLang="en-US" b="1"/>
          </a:p>
        </p:txBody>
      </p:sp>
      <p:sp>
        <p:nvSpPr>
          <p:cNvPr id="7" name="矩形 6"/>
          <p:cNvSpPr/>
          <p:nvPr/>
        </p:nvSpPr>
        <p:spPr>
          <a:xfrm>
            <a:off x="6782435" y="1941195"/>
            <a:ext cx="1358900" cy="7854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指令</a:t>
            </a:r>
            <a:r>
              <a:rPr lang="zh-CN" altLang="en-US" b="1"/>
              <a:t>微调</a:t>
            </a:r>
            <a:endParaRPr lang="zh-CN" altLang="en-US" b="1"/>
          </a:p>
        </p:txBody>
      </p:sp>
      <p:sp>
        <p:nvSpPr>
          <p:cNvPr id="8" name="矩形 7"/>
          <p:cNvSpPr/>
          <p:nvPr/>
        </p:nvSpPr>
        <p:spPr>
          <a:xfrm>
            <a:off x="6833870" y="3429000"/>
            <a:ext cx="1358900" cy="7854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人类</a:t>
            </a:r>
            <a:r>
              <a:rPr lang="zh-CN" altLang="en-US" b="1"/>
              <a:t>对齐</a:t>
            </a:r>
            <a:endParaRPr lang="zh-CN" altLang="en-US" b="1"/>
          </a:p>
        </p:txBody>
      </p:sp>
      <p:sp>
        <p:nvSpPr>
          <p:cNvPr id="9" name="矩形 8"/>
          <p:cNvSpPr/>
          <p:nvPr/>
        </p:nvSpPr>
        <p:spPr>
          <a:xfrm>
            <a:off x="6833870" y="4869815"/>
            <a:ext cx="1358900" cy="7854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测评</a:t>
            </a:r>
            <a:endParaRPr lang="zh-CN" altLang="en-US" b="1"/>
          </a:p>
        </p:txBody>
      </p:sp>
      <p:sp>
        <p:nvSpPr>
          <p:cNvPr id="10" name="矩形 9"/>
          <p:cNvSpPr/>
          <p:nvPr/>
        </p:nvSpPr>
        <p:spPr>
          <a:xfrm>
            <a:off x="3872865" y="4869815"/>
            <a:ext cx="1358900" cy="7854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量化</a:t>
            </a:r>
            <a:endParaRPr lang="zh-CN" altLang="en-US" b="1"/>
          </a:p>
        </p:txBody>
      </p:sp>
      <p:sp>
        <p:nvSpPr>
          <p:cNvPr id="11" name="矩形 10"/>
          <p:cNvSpPr/>
          <p:nvPr/>
        </p:nvSpPr>
        <p:spPr>
          <a:xfrm>
            <a:off x="1434465" y="4869815"/>
            <a:ext cx="1358900" cy="7854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部署</a:t>
            </a:r>
            <a:endParaRPr lang="zh-CN" altLang="en-US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分词</a:t>
            </a:r>
            <a:r>
              <a:rPr lang="zh-CN" altLang="en-US" sz="2400"/>
              <a:t>粒度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71830" y="777240"/>
            <a:ext cx="10499725" cy="59080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subword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3.2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Byte-level BPE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算法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bpe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缺点：字符丰富的语言（如日语和中文）的稀有字符可能会不必要地占用词汇槽并限制其紧凑性。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bbpe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将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bpe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从字符级别扩展到字节级别，比字符更紧凑，大小仅为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bpe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1/8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由于字节序列比字符序列长很多，原样使用字节在计算上要求很高，因此参考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bpe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的合并策略构成字节级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  <a:sym typeface="+mn-ea"/>
              </a:rPr>
              <a:t>“subwords”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6795" y="2733675"/>
            <a:ext cx="7372350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分词</a:t>
            </a:r>
            <a:r>
              <a:rPr lang="zh-CN" altLang="en-US" sz="2400"/>
              <a:t>粒度</a:t>
            </a:r>
            <a:endParaRPr lang="zh-CN" altLang="en-US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671830" y="777240"/>
                <a:ext cx="10499725" cy="4686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3.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subword</a:t>
                </a:r>
                <a:endParaRPr lang="en-US" altLang="zh-CN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3.2 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Byte-level BPE</a:t>
                </a: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算法</a:t>
                </a:r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优势：效果与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bpe</a:t>
                </a: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相当，词表大量减少；可以在多语言之间通过字节级别的子词实现更好的</a:t>
                </a: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共享</a:t>
                </a:r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劣势：编码长度相较于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bpe</a:t>
                </a: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略长；解码歧义仍然</a:t>
                </a: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存在</a:t>
                </a:r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3.3 W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ordPiece</a:t>
                </a:r>
                <a:endParaRPr lang="en-US" altLang="zh-CN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与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bpe</a:t>
                </a: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类似，也是对词表进行合并，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bpe</a:t>
                </a: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基于频率，</a:t>
                </a:r>
                <a:r>
                  <a:rPr lang="en-US" altLang="zh-CN">
                    <a:latin typeface="微软雅黑" panose="020B0503020204020204" charset="-122"/>
                    <a:ea typeface="微软雅黑" panose="020B0503020204020204" charset="-122"/>
                  </a:rPr>
                  <a:t>WordPiece</a:t>
                </a: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基于互</a:t>
                </a:r>
                <a:r>
                  <a:rPr lang="zh-CN" altLang="en-US">
                    <a:latin typeface="微软雅黑" panose="020B0503020204020204" charset="-122"/>
                    <a:ea typeface="微软雅黑" panose="020B0503020204020204" charset="-122"/>
                  </a:rPr>
                  <a:t>信息：</a:t>
                </a:r>
                <a:endParaRPr lang="zh-CN" altLang="en-US"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𝑠𝑐𝑜𝑟𝑒</m:t>
                      </m:r>
                      <m:r>
                        <a:rPr lang="en-US" altLang="zh-CN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𝑓𝑟𝑒𝑞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𝑜𝑓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𝑝𝑎𝑖𝑟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𝑓𝑟𝑒𝑞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𝑜𝑓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𝑓𝑖𝑟𝑠𝑡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𝑒𝑙𝑒𝑚𝑒𝑛𝑡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×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 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𝑓𝑟𝑒𝑞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𝑜𝑓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𝑠𝑒𝑐𝑜𝑛𝑑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_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  <a:cs typeface="Cambria Math" panose="02040503050406030204" charset="0"/>
                            </a:rPr>
                            <m:t>𝑒𝑙𝑒𝑚𝑒𝑛𝑡</m:t>
                          </m:r>
                        </m:den>
                      </m:f>
                    </m:oMath>
                  </m:oMathPara>
                </a14:m>
                <a:endParaRPr lang="en-US" altLang="zh-CN" i="1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优势：更语义</a:t>
                </a:r>
                <a:r>
                  <a:rPr lang="zh-CN" altLang="en-US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导向</a:t>
                </a:r>
                <a:endParaRPr lang="zh-CN" altLang="en-US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劣势：合并更为</a:t>
                </a:r>
                <a:r>
                  <a:rPr lang="zh-CN" altLang="en-US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复杂</a:t>
                </a:r>
                <a:endParaRPr lang="zh-CN" altLang="en-US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30" y="777240"/>
                <a:ext cx="10499725" cy="46863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9220" y="266700"/>
            <a:ext cx="4000500" cy="57054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大模型</a:t>
            </a:r>
            <a:r>
              <a:rPr lang="zh-CN" altLang="en-US" sz="2400"/>
              <a:t>结构</a:t>
            </a:r>
            <a:endParaRPr lang="zh-CN" altLang="en-US" sz="2400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4312285" y="88265"/>
            <a:ext cx="2540635" cy="676973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49670" y="6565900"/>
            <a:ext cx="653415" cy="2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6249670" y="6565900"/>
            <a:ext cx="653415" cy="2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8655" y="396875"/>
            <a:ext cx="3752850" cy="60102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Causal Self Attention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671830" y="1311910"/>
            <a:ext cx="1049972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相比较于传统的</a:t>
            </a:r>
            <a:r>
              <a:rPr lang="en-US" altLang="zh-CN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Transformer</a:t>
            </a:r>
            <a:r>
              <a:rPr lang="zh-CN" altLang="en-US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的自注意力</a:t>
            </a:r>
            <a:r>
              <a:rPr lang="zh-CN" altLang="en-US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层，大模型不同的点</a:t>
            </a:r>
            <a:r>
              <a:rPr lang="zh-CN" altLang="en-US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在于：</a:t>
            </a:r>
            <a:endParaRPr lang="zh-CN" altLang="en-US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1.Rope</a:t>
            </a:r>
            <a:r>
              <a:rPr lang="zh-CN" altLang="en-US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位置</a:t>
            </a:r>
            <a:r>
              <a:rPr lang="zh-CN" altLang="en-US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编码</a:t>
            </a:r>
            <a:endParaRPr lang="zh-CN" altLang="en-US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2.pre-norm</a:t>
            </a:r>
            <a:r>
              <a:rPr lang="zh-CN" altLang="en-US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代替</a:t>
            </a:r>
            <a:r>
              <a:rPr lang="en-US" altLang="zh-CN">
                <a:latin typeface="Cambria Math" panose="02040503050406030204" charset="0"/>
                <a:ea typeface="微软雅黑" panose="020B0503020204020204" charset="-122"/>
                <a:cs typeface="Cambria Math" panose="02040503050406030204" charset="0"/>
              </a:rPr>
              <a:t>post-norm</a:t>
            </a:r>
            <a:endParaRPr lang="en-US" altLang="zh-CN">
              <a:latin typeface="Cambria Math" panose="02040503050406030204" charset="0"/>
              <a:ea typeface="微软雅黑" panose="020B0503020204020204" charset="-122"/>
              <a:cs typeface="Cambria Math" panose="0204050305040603020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45" y="2764155"/>
            <a:ext cx="7374255" cy="39725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01420" y="469319"/>
            <a:ext cx="74790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Times New Roman" panose="02020603050405020304" charset="0"/>
                <a:cs typeface="Times New Roman" panose="02020603050405020304" charset="0"/>
              </a:rPr>
              <a:t>RoPE</a:t>
            </a:r>
            <a:r>
              <a:rPr lang="zh-CN" altLang="en-US" sz="2800" dirty="0">
                <a:latin typeface="Times New Roman" panose="02020603050405020304" charset="0"/>
                <a:cs typeface="Times New Roman" panose="02020603050405020304" charset="0"/>
              </a:rPr>
              <a:t>位置编码</a:t>
            </a:r>
            <a:r>
              <a:rPr lang="en-US" altLang="zh-CN" sz="2800" dirty="0">
                <a:latin typeface="Times New Roman" panose="02020603050405020304" charset="0"/>
                <a:cs typeface="Times New Roman" panose="02020603050405020304" charset="0"/>
              </a:rPr>
              <a:t>(Rotary Position Embedding)</a:t>
            </a:r>
            <a:endParaRPr lang="zh-CN" altLang="en-US" sz="2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1201420" y="1133421"/>
                <a:ext cx="9180830" cy="525526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传统三角式位置编码的缺点：</a:t>
                </a:r>
                <a:endParaRPr lang="zh-CN" altLang="en-US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（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[(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 + 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]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b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𝐾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altLang="zh-CN" i="1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微软雅黑" panose="020B0503020204020204" charset="-122"/>
                    <a:ea typeface="微软雅黑" panose="020B0503020204020204" charset="-122"/>
                    <a:cs typeface="Cambria Math" panose="02040503050406030204" charset="0"/>
                  </a:rPr>
                  <a:t>带有绝对位置的只有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𝐾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𝐾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Cambria Math" panose="02040503050406030204" charset="0"/>
                    <a:cs typeface="Cambria Math" panose="02040503050406030204" charset="0"/>
                  </a:rPr>
                  <a:t>，带有相对位置的只有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𝑄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𝐾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sup>
                    </m:sSup>
                    <m:sSubSup>
                      <m:sSub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zh-CN" altLang="en-US" dirty="0">
                    <a:latin typeface="Cambria Math" panose="02040503050406030204" charset="0"/>
                    <a:cs typeface="Cambria Math" panose="02040503050406030204" charset="0"/>
                  </a:rPr>
                  <a:t>。</a:t>
                </a:r>
                <a:endParaRPr lang="zh-CN" altLang="en-US" dirty="0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假设向量只有二维的情况，对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q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旋转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𝑚</m:t>
                    </m:r>
                    <m:r>
                      <a:rPr lang="zh-CN" altLang="en-US" b="0" i="1" smtClean="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𝜃</m:t>
                    </m:r>
                  </m:oMath>
                </a14:m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(m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是位置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)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，对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k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旋转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n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𝜃</m:t>
                    </m:r>
                  </m:oMath>
                </a14:m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(n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是位置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)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。</a:t>
                </a:r>
                <a:endParaRPr lang="en-US" altLang="zh-CN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从复数来看，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q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旋转后变成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charset="0"/>
                        <a:ea typeface="微软雅黑" panose="020B0503020204020204" charset="-122"/>
                        <a:cs typeface="Cambria Math" panose="02040503050406030204" charset="0"/>
                      </a:rPr>
                      <m:t>𝑞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charset="0"/>
                            <a:ea typeface="微软雅黑" panose="020B0503020204020204" charset="-122"/>
                          </a:rPr>
                          <m:t>𝑒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charset="0"/>
                            <a:ea typeface="微软雅黑" panose="020B0503020204020204" charset="-122"/>
                          </a:rPr>
                          <m:t>𝑖𝑚</m:t>
                        </m:r>
                        <m:r>
                          <a:rPr lang="zh-CN" altLang="en-US" b="0" i="1" smtClean="0">
                            <a:latin typeface="Cambria Math" panose="02040503050406030204" charset="0"/>
                            <a:ea typeface="微软雅黑" panose="020B0503020204020204" charset="-122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k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旋转后变成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k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ea typeface="微软雅黑" panose="020B0503020204020204" charset="-122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ea typeface="微软雅黑" panose="020B0503020204020204" charset="-122"/>
                          </a:rPr>
                          <m:t>𝑒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ea typeface="微软雅黑" panose="020B0503020204020204" charset="-122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charset="0"/>
                            <a:ea typeface="微软雅黑" panose="020B0503020204020204" charset="-122"/>
                          </a:rPr>
                          <m:t>𝑛</m:t>
                        </m:r>
                        <m:r>
                          <a:rPr lang="zh-CN" altLang="en-US" i="1">
                            <a:latin typeface="Cambria Math" panose="02040503050406030204" charset="0"/>
                            <a:ea typeface="微软雅黑" panose="020B0503020204020204" charset="-122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，他们的内积可以表示成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:</a:t>
                </a:r>
                <a:endParaRPr lang="en-US" altLang="zh-CN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&lt;</m:t>
                      </m:r>
                      <m:r>
                        <a:rPr lang="en-US" altLang="zh-CN" b="0" i="1" smtClean="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𝑞</m:t>
                      </m:r>
                      <m:r>
                        <a:rPr lang="en-US" altLang="zh-CN" b="0" i="1" smtClean="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𝑘</m:t>
                      </m:r>
                      <m:r>
                        <a:rPr lang="en-US" altLang="zh-CN" i="1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&gt;</m:t>
                      </m:r>
                      <m:r>
                        <a:rPr lang="en-US" altLang="zh-CN" i="1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𝑅𝑒</m:t>
                      </m:r>
                      <m:r>
                        <a:rPr lang="en-US" altLang="zh-CN" b="0" i="1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[</m:t>
                      </m:r>
                      <m:r>
                        <a:rPr lang="en-US" altLang="zh-CN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𝑞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𝑖𝑚</m:t>
                          </m:r>
                          <m:r>
                            <a:rPr lang="zh-CN" altLang="en-US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𝜃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charset="0"/>
                          <a:ea typeface="微软雅黑" panose="020B0503020204020204" charset="-122"/>
                        </a:rPr>
                        <m:t>𝑘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𝑖𝑛</m:t>
                          </m:r>
                          <m:r>
                            <a:rPr lang="zh-CN" altLang="en-US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𝜃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]</m:t>
                      </m:r>
                      <m:r>
                        <a:rPr lang="en-US" altLang="zh-CN" b="0" i="1" smtClean="0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 =</m:t>
                      </m:r>
                      <m:r>
                        <a:rPr lang="en-US" altLang="zh-CN" b="0" i="1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𝑅𝑒</m:t>
                      </m:r>
                      <m:r>
                        <a:rPr lang="en-US" altLang="zh-CN" b="0" i="1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[</m:t>
                      </m:r>
                      <m:r>
                        <a:rPr lang="en-US" altLang="zh-CN" i="1">
                          <a:latin typeface="Cambria Math" panose="02040503050406030204" charset="0"/>
                          <a:ea typeface="微软雅黑" panose="020B0503020204020204" charset="-122"/>
                          <a:cs typeface="Cambria Math" panose="02040503050406030204" charset="0"/>
                        </a:rPr>
                        <m:t>𝑞𝑘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𝑒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𝑚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−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)</m:t>
                          </m:r>
                          <m:r>
                            <a:rPr lang="zh-CN" altLang="en-US" i="1">
                              <a:latin typeface="Cambria Math" panose="02040503050406030204" charset="0"/>
                              <a:ea typeface="微软雅黑" panose="020B0503020204020204" charset="-122"/>
                            </a:rPr>
                            <m:t>𝜃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charset="0"/>
                          <a:ea typeface="Cambria Math" panose="02040503050406030204" charset="0"/>
                          <a:cs typeface="Cambria Math" panose="02040503050406030204" charset="0"/>
                        </a:rPr>
                        <m:t>]</m:t>
                      </m:r>
                    </m:oMath>
                  </m:oMathPara>
                </a14:m>
                <a:endParaRPr lang="en-US" altLang="zh-CN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这样就带上了相对位置信息，而旋转相当于线性变换：</a:t>
                </a:r>
                <a:endParaRPr lang="en-US" altLang="zh-CN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err="1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RoPE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通过对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q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和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k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加上绝对的位置，内积时加上了相对的位置。距离远的</a:t>
                </a:r>
                <a:r>
                  <a:rPr lang="en-US" altLang="zh-CN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token</a:t>
                </a:r>
                <a:r>
                  <a:rPr lang="zh-CN" altLang="en-US" dirty="0">
                    <a:latin typeface="Cambria Math" panose="02040503050406030204" charset="0"/>
                    <a:ea typeface="微软雅黑" panose="020B0503020204020204" charset="-122"/>
                    <a:cs typeface="Cambria Math" panose="02040503050406030204" charset="0"/>
                  </a:rPr>
                  <a:t>对自己的影响就会衰减。</a:t>
                </a:r>
                <a:endParaRPr lang="zh-CN" altLang="en-US" dirty="0">
                  <a:latin typeface="Cambria Math" panose="02040503050406030204" charset="0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latin typeface="微软雅黑" panose="020B0503020204020204" charset="-122"/>
                  <a:ea typeface="微软雅黑" panose="020B0503020204020204" charset="-122"/>
                  <a:cs typeface="Cambria Math" panose="02040503050406030204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dirty="0">
                  <a:latin typeface="微软雅黑" panose="020B0503020204020204" charset="-122"/>
                  <a:ea typeface="微软雅黑" panose="020B0503020204020204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1420" y="1133421"/>
                <a:ext cx="9180830" cy="5255260"/>
              </a:xfrm>
              <a:prstGeom prst="rect">
                <a:avLst/>
              </a:prstGeom>
              <a:blipFill rotWithShape="1">
                <a:blip r:embed="rId1"/>
                <a:stretch>
                  <a:fillRect t="-11" b="-157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9886" y="4733870"/>
            <a:ext cx="4096322" cy="781159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5700" y="387350"/>
            <a:ext cx="779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多维情况下的</a:t>
            </a:r>
            <a:r>
              <a:rPr lang="en-US" altLang="zh-CN" dirty="0" err="1"/>
              <a:t>RoPE</a:t>
            </a:r>
            <a:r>
              <a:rPr lang="en-US" altLang="zh-CN" dirty="0"/>
              <a:t>: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8741" y="908898"/>
            <a:ext cx="6385509" cy="283638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540" y="3745285"/>
            <a:ext cx="6283910" cy="236537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798" y="2284615"/>
            <a:ext cx="4536067" cy="292134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6249670" y="6565900"/>
            <a:ext cx="653415" cy="2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Pre-norm VS </a:t>
            </a:r>
            <a:r>
              <a:rPr lang="en-US" altLang="zh-CN" sz="2400"/>
              <a:t>Post-norm</a:t>
            </a:r>
            <a:endParaRPr lang="en-US" altLang="zh-CN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830" y="1083310"/>
            <a:ext cx="3678555" cy="646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655" y="396875"/>
            <a:ext cx="3752850" cy="60102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8815" y="2127250"/>
            <a:ext cx="6145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prenorm</a:t>
            </a:r>
            <a:r>
              <a:rPr lang="zh-CN" altLang="en-US"/>
              <a:t>更容易训练，但效果不如</a:t>
            </a:r>
            <a:r>
              <a:rPr lang="en-US" altLang="zh-CN"/>
              <a:t>postnorm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815" y="3663315"/>
            <a:ext cx="5876925" cy="10287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6249670" y="6565900"/>
            <a:ext cx="653415" cy="2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RMS-Norm</a:t>
            </a:r>
            <a:endParaRPr lang="en-US" altLang="zh-CN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8655" y="396875"/>
            <a:ext cx="3752850" cy="60102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005" y="1338580"/>
            <a:ext cx="3009900" cy="1895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020" y="4077335"/>
            <a:ext cx="5227320" cy="10134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672455" y="1626235"/>
            <a:ext cx="1063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均方</a:t>
            </a:r>
            <a:r>
              <a:rPr lang="zh-CN" altLang="en-US"/>
              <a:t>根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6249670" y="6565900"/>
            <a:ext cx="653415" cy="2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FFN</a:t>
            </a:r>
            <a:endParaRPr lang="en-US" altLang="zh-CN" sz="2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1555" y="738505"/>
            <a:ext cx="4555490" cy="48177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860290" y="5617210"/>
            <a:ext cx="1667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input(b, n, 1024)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00525" y="3510280"/>
            <a:ext cx="1307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(b, n, 4096)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38745" y="3936365"/>
            <a:ext cx="1307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(b, n, 4096)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7677150" y="3358515"/>
                <a:ext cx="1922780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∗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𝑠𝑖𝑔𝑚𝑜𝑖𝑑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 altLang="zh-CN">
                  <a:latin typeface="Times New Roman" panose="02020603050405020304" charset="0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7150" y="3358515"/>
                <a:ext cx="1922780" cy="3683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5804535" y="1966595"/>
            <a:ext cx="1307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(b, n, 1024)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65090" y="6109970"/>
            <a:ext cx="10845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SwiGLU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分词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71830" y="951230"/>
            <a:ext cx="10499725" cy="1129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en-US">
                <a:latin typeface="微软雅黑" panose="020B0503020204020204" charset="-122"/>
                <a:ea typeface="微软雅黑" panose="020B0503020204020204" charset="-122"/>
              </a:rPr>
              <a:t>⾃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然语</a:t>
            </a:r>
            <a:r>
              <a:rPr lang="en-US" altLang="en-US">
                <a:latin typeface="微软雅黑" panose="020B0503020204020204" charset="-122"/>
                <a:ea typeface="微软雅黑" panose="020B0503020204020204" charset="-122"/>
              </a:rPr>
              <a:t>⾔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en-US" altLang="en-US">
                <a:latin typeface="微软雅黑" panose="020B0503020204020204" charset="-122"/>
                <a:ea typeface="微软雅黑" panose="020B0503020204020204" charset="-122"/>
              </a:rPr>
              <a:t>⽤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来表达</a:t>
            </a:r>
            <a:r>
              <a:rPr lang="en-US" altLang="en-US">
                <a:latin typeface="微软雅黑" panose="020B0503020204020204" charset="-122"/>
                <a:ea typeface="微软雅黑" panose="020B0503020204020204" charset="-122"/>
              </a:rPr>
              <a:t>⼈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脑思维的复杂系统，在这个系统中词是意义的基本单元，词向量是表达单词含义的向量，将词映射到实向量的技术叫做</a:t>
            </a:r>
            <a:r>
              <a:rPr lang="zh-CN" altLang="en-US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词嵌入。</a:t>
            </a:r>
            <a:endParaRPr lang="zh-CN" altLang="en-US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1830" y="2080895"/>
            <a:ext cx="1066800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sym typeface="+mn-ea"/>
              </a:rPr>
              <a:t>one-hot</a:t>
            </a:r>
            <a:r>
              <a:rPr lang="zh-CN" altLang="en-US">
                <a:sym typeface="+mn-ea"/>
              </a:rPr>
              <a:t>（一位</a:t>
            </a:r>
            <a:r>
              <a:rPr lang="zh-CN" altLang="en-US">
                <a:sym typeface="+mn-ea"/>
              </a:rPr>
              <a:t>有效）编码</a:t>
            </a:r>
            <a:endParaRPr lang="zh-CN" altLang="en-US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猫</a:t>
            </a:r>
            <a:r>
              <a:rPr lang="en-US" altLang="zh-CN">
                <a:sym typeface="+mn-ea"/>
              </a:rPr>
              <a:t>-&gt;[1,0,0]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狗</a:t>
            </a:r>
            <a:r>
              <a:rPr lang="en-US" altLang="zh-CN">
                <a:sym typeface="+mn-ea"/>
              </a:rPr>
              <a:t>-&gt;[0,1,0]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人</a:t>
            </a:r>
            <a:r>
              <a:rPr lang="en-US" altLang="zh-CN">
                <a:sym typeface="+mn-ea"/>
              </a:rPr>
              <a:t>-&gt;[0,0,1]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one-hot</a:t>
            </a:r>
            <a:r>
              <a:rPr lang="zh-CN" altLang="en-US"/>
              <a:t>编码的</a:t>
            </a:r>
            <a:r>
              <a:rPr lang="zh-CN" altLang="en-US"/>
              <a:t>缺陷：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1.</a:t>
            </a:r>
            <a:r>
              <a:rPr lang="zh-CN" altLang="en-US"/>
              <a:t>维度太高导致计算量变大，一个词要花太多空间存储没用的</a:t>
            </a:r>
            <a:r>
              <a:rPr lang="en-US" altLang="zh-CN"/>
              <a:t>0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2.</a:t>
            </a:r>
            <a:r>
              <a:rPr lang="zh-CN" altLang="en-US"/>
              <a:t>词与词之间完全</a:t>
            </a:r>
            <a:r>
              <a:rPr lang="zh-CN" altLang="en-US"/>
              <a:t>没关系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944880" y="361315"/>
            <a:ext cx="7643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2400"/>
              <a:t>Transformers</a:t>
            </a:r>
            <a:r>
              <a:rPr lang="zh-CN" altLang="en-US" sz="2400"/>
              <a:t>框架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998220" y="1287780"/>
            <a:ext cx="10450830" cy="54927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优点：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1.</a:t>
            </a:r>
            <a:r>
              <a:rPr lang="zh-CN" altLang="en-US"/>
              <a:t>内置训练循环，只需关注数据处理、模型结构，</a:t>
            </a:r>
            <a:r>
              <a:rPr lang="en-US" altLang="zh-CN"/>
              <a:t>Trainer</a:t>
            </a:r>
            <a:r>
              <a:rPr lang="zh-CN" altLang="en-US"/>
              <a:t>能够自动进行训练，而不用繁琐的</a:t>
            </a:r>
            <a:r>
              <a:rPr lang="zh-CN" altLang="en-US"/>
              <a:t>操作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2.</a:t>
            </a:r>
            <a:r>
              <a:rPr lang="zh-CN" altLang="en-US"/>
              <a:t>支持各种</a:t>
            </a:r>
            <a:r>
              <a:rPr lang="en-US" altLang="zh-CN"/>
              <a:t>trick</a:t>
            </a:r>
            <a:r>
              <a:rPr lang="zh-CN" altLang="en-US"/>
              <a:t>例如</a:t>
            </a:r>
            <a:r>
              <a:rPr lang="en-US" altLang="zh-CN"/>
              <a:t>warmup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3.</a:t>
            </a:r>
            <a:r>
              <a:rPr lang="zh-CN" altLang="en-US"/>
              <a:t>支持分布式训练框架</a:t>
            </a:r>
            <a:r>
              <a:rPr lang="en-US" altLang="zh-CN"/>
              <a:t>deepspeed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4.</a:t>
            </a:r>
            <a:r>
              <a:rPr lang="zh-CN" altLang="en-US"/>
              <a:t>支持</a:t>
            </a:r>
            <a:r>
              <a:rPr lang="en-US" altLang="zh-CN"/>
              <a:t>peft</a:t>
            </a:r>
            <a:r>
              <a:rPr lang="zh-CN" altLang="en-US"/>
              <a:t>库</a:t>
            </a:r>
            <a:r>
              <a:rPr lang="en-US" altLang="zh-CN"/>
              <a:t>(</a:t>
            </a:r>
            <a:r>
              <a:rPr lang="zh-CN" altLang="en-US"/>
              <a:t>包括</a:t>
            </a:r>
            <a:r>
              <a:rPr lang="en-US" altLang="zh-CN"/>
              <a:t>lora</a:t>
            </a:r>
            <a:r>
              <a:rPr lang="zh-CN" altLang="en-US"/>
              <a:t>等</a:t>
            </a:r>
            <a:r>
              <a:rPr lang="en-US" altLang="zh-CN"/>
              <a:t>)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...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7310" y="2267585"/>
            <a:ext cx="3943350" cy="2781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163310" y="817880"/>
            <a:ext cx="4587240" cy="4032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https://github.com/wdndev/tiny-llm-zh.git 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10731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FFN</a:t>
            </a:r>
            <a:endParaRPr lang="en-US" altLang="zh-CN" sz="2400"/>
          </a:p>
        </p:txBody>
      </p:sp>
      <p:sp>
        <p:nvSpPr>
          <p:cNvPr id="16" name="文本框 15"/>
          <p:cNvSpPr txBox="1"/>
          <p:nvPr/>
        </p:nvSpPr>
        <p:spPr>
          <a:xfrm>
            <a:off x="671830" y="462280"/>
            <a:ext cx="1024763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>
                <a:latin typeface="Times New Roman" panose="02020603050405020304" charset="0"/>
                <a:cs typeface="Times New Roman" panose="02020603050405020304" charset="0"/>
              </a:rPr>
              <a:t>MOE(Mixure of Expert)  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稀疏模型</a:t>
            </a:r>
            <a:endParaRPr lang="en-US" altLang="zh-CN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由多个专家组成一个更大的模型，每个专家负责一个子领域，训练的时候调用少数几个专家，训练、推理速度更快，能够在远少于稠密模型所需的计算资源下进行</a:t>
            </a:r>
            <a:r>
              <a:rPr lang="zh-CN" altLang="en-US">
                <a:latin typeface="Times New Roman" panose="02020603050405020304" charset="0"/>
                <a:cs typeface="Times New Roman" panose="02020603050405020304" charset="0"/>
              </a:rPr>
              <a:t>训练。</a:t>
            </a:r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830" y="1746885"/>
            <a:ext cx="6623050" cy="50584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56730" y="1986915"/>
            <a:ext cx="46678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以</a:t>
            </a:r>
            <a:r>
              <a:rPr lang="en-US" altLang="zh-CN"/>
              <a:t>Mixtral 8 * 7B</a:t>
            </a:r>
            <a:r>
              <a:rPr lang="zh-CN" altLang="en-US"/>
              <a:t>（约</a:t>
            </a:r>
            <a:r>
              <a:rPr lang="en-US" altLang="zh-CN"/>
              <a:t>47B</a:t>
            </a:r>
            <a:r>
              <a:rPr lang="zh-CN" altLang="en-US"/>
              <a:t>参数）为例，</a:t>
            </a:r>
            <a:r>
              <a:rPr lang="en-US" altLang="zh-CN"/>
              <a:t>8</a:t>
            </a:r>
            <a:r>
              <a:rPr lang="zh-CN" altLang="en-US"/>
              <a:t>是专家数，</a:t>
            </a:r>
            <a:r>
              <a:rPr lang="en-US" altLang="zh-CN"/>
              <a:t>7B</a:t>
            </a:r>
            <a:r>
              <a:rPr lang="zh-CN" altLang="en-US"/>
              <a:t>是</a:t>
            </a:r>
            <a:r>
              <a:rPr lang="en-US" altLang="zh-CN"/>
              <a:t> Mixtral7B</a:t>
            </a:r>
            <a:r>
              <a:rPr lang="zh-CN" altLang="en-US"/>
              <a:t>的</a:t>
            </a:r>
            <a:r>
              <a:rPr lang="en-US" altLang="zh-CN"/>
              <a:t>FFN</a:t>
            </a:r>
            <a:r>
              <a:rPr lang="zh-CN" altLang="en-US"/>
              <a:t>参数。</a:t>
            </a:r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3920" y="3429000"/>
            <a:ext cx="4403090" cy="5410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410" y="4328160"/>
            <a:ext cx="5228590" cy="55499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4775" y="5241290"/>
            <a:ext cx="3257550" cy="58102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4775" y="5996305"/>
            <a:ext cx="2857500" cy="457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6249670" y="6565900"/>
            <a:ext cx="653415" cy="2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大模型训练</a:t>
            </a:r>
            <a:r>
              <a:rPr lang="zh-CN" altLang="en-US" sz="2400"/>
              <a:t>资源计算</a:t>
            </a:r>
            <a:endParaRPr lang="zh-CN" altLang="en-US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752475" y="941070"/>
                <a:ext cx="10923270" cy="3846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lnSpc>
                    <a:spcPct val="150000"/>
                  </a:lnSpc>
                </a:pPr>
                <a:r>
                  <a:rPr lang="zh-CN" altLang="en-US"/>
                  <a:t>自注意力</a:t>
                </a:r>
                <a:r>
                  <a:rPr lang="zh-CN" altLang="en-US"/>
                  <a:t>层：</a:t>
                </a:r>
                <a:endParaRPr lang="zh-CN" altLang="en-US"/>
              </a:p>
              <a:p>
                <a:pPr>
                  <a:lnSpc>
                    <a:spcPct val="150000"/>
                  </a:lnSpc>
                </a:pPr>
                <a:r>
                  <a:rPr lang="zh-CN" altLang="en-US"/>
                  <a:t>假设</a:t>
                </a:r>
                <a:r>
                  <a:rPr lang="en-US" altLang="zh-CN"/>
                  <a:t>hidden size</a:t>
                </a:r>
                <a:r>
                  <a:rPr lang="zh-CN" altLang="en-US"/>
                  <a:t>是</a:t>
                </a:r>
                <a:r>
                  <a:rPr lang="en-US" altLang="zh-CN"/>
                  <a:t>h</a:t>
                </a:r>
                <a:endParaRPr lang="zh-CN" altLang="en-US"/>
              </a:p>
              <a:p>
                <a:pPr>
                  <a:lnSpc>
                    <a:spcPct val="150000"/>
                  </a:lnSpc>
                </a:pPr>
                <a:r>
                  <a:rPr lang="en-US"/>
                  <a:t>QKVO</a:t>
                </a:r>
                <a:r>
                  <a:rPr lang="zh-CN" altLang="en-US"/>
                  <a:t>四个矩阵占</a:t>
                </a:r>
                <a:r>
                  <a:rPr lang="en-US" altLang="zh-CN"/>
                  <a:t>4 * h</a:t>
                </a:r>
                <a:r>
                  <a:rPr lang="en-US" altLang="zh-CN" baseline="30000"/>
                  <a:t>2</a:t>
                </a:r>
                <a:endParaRPr lang="en-US" altLang="zh-CN" baseline="30000"/>
              </a:p>
              <a:p>
                <a:pPr>
                  <a:lnSpc>
                    <a:spcPct val="150000"/>
                  </a:lnSpc>
                </a:pPr>
                <a:r>
                  <a:rPr lang="en-US" altLang="zh-CN"/>
                  <a:t>FFN</a:t>
                </a:r>
                <a:r>
                  <a:rPr lang="zh-CN" altLang="en-US"/>
                  <a:t>：</a:t>
                </a:r>
                <a:endParaRPr lang="zh-CN" altLang="en-US"/>
              </a:p>
              <a:p>
                <a:pPr>
                  <a:lnSpc>
                    <a:spcPct val="150000"/>
                  </a:lnSpc>
                </a:pPr>
                <a:r>
                  <a:rPr lang="zh-CN" altLang="en-US"/>
                  <a:t>升维、降维矩阵每个矩阵参数是</a:t>
                </a:r>
                <a:r>
                  <a:rPr lang="en-US" altLang="zh-CN"/>
                  <a:t>4h * h</a:t>
                </a:r>
                <a:r>
                  <a:rPr lang="zh-CN" altLang="en-US"/>
                  <a:t>，总计</a:t>
                </a:r>
                <a:r>
                  <a:rPr lang="en-US" altLang="zh-CN"/>
                  <a:t>8 * h</a:t>
                </a:r>
                <a:r>
                  <a:rPr lang="en-US" altLang="zh-CN" baseline="30000"/>
                  <a:t>2</a:t>
                </a:r>
                <a:endParaRPr lang="en-US" altLang="zh-CN" baseline="30000"/>
              </a:p>
              <a:p>
                <a:pPr>
                  <a:lnSpc>
                    <a:spcPct val="150000"/>
                  </a:lnSpc>
                </a:pPr>
                <a:r>
                  <a:rPr lang="zh-CN" altLang="en-US"/>
                  <a:t>两个</a:t>
                </a:r>
                <a:r>
                  <a:rPr lang="en-US" altLang="zh-CN"/>
                  <a:t>ln</a:t>
                </a:r>
                <a:r>
                  <a:rPr lang="zh-CN" altLang="en-US"/>
                  <a:t>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𝛾</m:t>
                    </m:r>
                  </m:oMath>
                </a14:m>
                <a:r>
                  <a:rPr lang="zh-CN" altLang="en-US">
                    <a:latin typeface="Cambria Math" panose="02040503050406030204" charset="0"/>
                    <a:cs typeface="Cambria Math" panose="02040503050406030204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𝛽</m:t>
                    </m:r>
                  </m:oMath>
                </a14:m>
                <a:r>
                  <a:rPr lang="zh-CN" altLang="en-US"/>
                  <a:t>：</a:t>
                </a:r>
                <a:r>
                  <a:rPr lang="en-US" altLang="zh-CN"/>
                  <a:t>2 * 2 * h = 4h</a:t>
                </a:r>
                <a:endParaRPr lang="en-US" altLang="zh-CN"/>
              </a:p>
              <a:p>
                <a:pPr>
                  <a:lnSpc>
                    <a:spcPct val="150000"/>
                  </a:lnSpc>
                </a:pPr>
                <a:endParaRPr lang="zh-CN" altLang="en-US"/>
              </a:p>
              <a:p>
                <a:pPr>
                  <a:lnSpc>
                    <a:spcPct val="150000"/>
                  </a:lnSpc>
                </a:pPr>
                <a:r>
                  <a:rPr lang="zh-CN" altLang="en-US"/>
                  <a:t>总计的参数量为：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𝑙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 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8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4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4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ℎ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 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≈ 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12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𝑙ℎ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/>
              </a:p>
              <a:p>
                <a:pPr>
                  <a:lnSpc>
                    <a:spcPct val="150000"/>
                  </a:lnSpc>
                </a:pPr>
                <a:endParaRPr lang="zh-CN" altLang="en-US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75" y="941070"/>
                <a:ext cx="10923270" cy="384683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010" y="4449445"/>
            <a:ext cx="9220200" cy="19335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矩形 5"/>
          <p:cNvSpPr/>
          <p:nvPr/>
        </p:nvSpPr>
        <p:spPr>
          <a:xfrm>
            <a:off x="6249670" y="6565900"/>
            <a:ext cx="653415" cy="238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71830" y="2444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大模型训练</a:t>
            </a:r>
            <a:r>
              <a:rPr lang="zh-CN" altLang="en-US" sz="2400"/>
              <a:t>资源计算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4410" y="935355"/>
            <a:ext cx="5101590" cy="52870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249670" y="704850"/>
            <a:ext cx="5734685" cy="5169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000"/>
              <a:t>假设模型参数量是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</a:rPr>
              <a:t>Φ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en-US" altLang="zh-CN" sz="2000"/>
              <a:t>fp32</a:t>
            </a:r>
            <a:r>
              <a:rPr lang="zh-CN" altLang="en-US" sz="2000"/>
              <a:t>的参数、</a:t>
            </a:r>
            <a:r>
              <a:rPr lang="en-US" altLang="zh-CN" sz="2000"/>
              <a:t>momentum</a:t>
            </a:r>
            <a:r>
              <a:rPr lang="zh-CN" altLang="en-US" sz="2000"/>
              <a:t>、</a:t>
            </a:r>
            <a:r>
              <a:rPr lang="en-US" altLang="zh-CN" sz="2000"/>
              <a:t>variance</a:t>
            </a:r>
            <a:r>
              <a:rPr lang="zh-CN" altLang="en-US" sz="2000"/>
              <a:t>都是</a:t>
            </a:r>
            <a:r>
              <a:rPr lang="en-US" altLang="zh-CN" sz="2000"/>
              <a:t>4*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Φ字节</a:t>
            </a:r>
            <a:endParaRPr lang="zh-CN" altLang="en-US" sz="2000"/>
          </a:p>
          <a:p>
            <a:pPr>
              <a:lnSpc>
                <a:spcPct val="150000"/>
              </a:lnSpc>
            </a:pPr>
            <a:r>
              <a:rPr lang="en-US" altLang="zh-CN" sz="2000"/>
              <a:t>fp16</a:t>
            </a:r>
            <a:r>
              <a:rPr lang="zh-CN" altLang="en-US" sz="2000"/>
              <a:t>的参数、梯度是</a:t>
            </a:r>
            <a:r>
              <a:rPr lang="en-US" altLang="zh-CN" sz="2000"/>
              <a:t>2 * 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Φ字节</a:t>
            </a:r>
            <a:endParaRPr lang="en-US" altLang="zh-CN" sz="2000"/>
          </a:p>
          <a:p>
            <a:pPr>
              <a:lnSpc>
                <a:spcPct val="150000"/>
              </a:lnSpc>
            </a:pPr>
            <a:r>
              <a:rPr lang="zh-CN" altLang="en-US" sz="2000"/>
              <a:t>激活量也占据一定</a:t>
            </a:r>
            <a:r>
              <a:rPr lang="zh-CN" altLang="en-US" sz="2000"/>
              <a:t>显存：</a:t>
            </a:r>
            <a:endParaRPr lang="zh-CN" altLang="en-US" sz="2000"/>
          </a:p>
          <a:p>
            <a:pPr>
              <a:lnSpc>
                <a:spcPct val="150000"/>
              </a:lnSpc>
            </a:pPr>
            <a:endParaRPr lang="zh-CN" altLang="en-US" sz="2000"/>
          </a:p>
          <a:p>
            <a:pPr>
              <a:lnSpc>
                <a:spcPct val="150000"/>
              </a:lnSpc>
            </a:pPr>
            <a:endParaRPr lang="zh-CN" altLang="en-US" sz="2000"/>
          </a:p>
          <a:p>
            <a:pPr>
              <a:lnSpc>
                <a:spcPct val="150000"/>
              </a:lnSpc>
            </a:pPr>
            <a:endParaRPr lang="zh-CN" altLang="en-US" sz="2000"/>
          </a:p>
          <a:p>
            <a:pPr>
              <a:lnSpc>
                <a:spcPct val="150000"/>
              </a:lnSpc>
            </a:pPr>
            <a:endParaRPr lang="zh-CN" altLang="en-US" sz="2000"/>
          </a:p>
          <a:p>
            <a:pPr>
              <a:lnSpc>
                <a:spcPct val="150000"/>
              </a:lnSpc>
            </a:pPr>
            <a:r>
              <a:rPr lang="zh-CN" altLang="en-US" sz="2000"/>
              <a:t>不计算</a:t>
            </a:r>
            <a:r>
              <a:rPr lang="zh-CN" altLang="en-US" sz="2000"/>
              <a:t>激活量总计</a:t>
            </a:r>
            <a:r>
              <a:rPr lang="en-US" altLang="zh-CN" sz="2000"/>
              <a:t>16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Φ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字节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假设模型参数量是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1B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，占用的显存是</a:t>
            </a:r>
            <a:r>
              <a:rPr lang="en-US" alt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16G</a:t>
            </a:r>
            <a:r>
              <a:rPr lang="zh-CN" altLang="en-US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往上。</a:t>
            </a:r>
            <a:endParaRPr lang="en-US" altLang="zh-CN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5520" y="2525395"/>
            <a:ext cx="3200400" cy="361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520" y="2797810"/>
            <a:ext cx="4457700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167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数据并行</a:t>
            </a:r>
            <a:r>
              <a:rPr lang="en-US" altLang="zh-CN" sz="2400"/>
              <a:t>Data Parallelism(DP)</a:t>
            </a:r>
            <a:endParaRPr lang="en-US" altLang="zh-CN" sz="2400"/>
          </a:p>
          <a:p>
            <a:pPr>
              <a:lnSpc>
                <a:spcPct val="150000"/>
              </a:lnSpc>
            </a:pP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4525" y="1314450"/>
            <a:ext cx="5667375" cy="48101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713980" y="5671820"/>
            <a:ext cx="1598930" cy="552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221615"/>
            <a:ext cx="7616825" cy="167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数据并行</a:t>
            </a:r>
            <a:r>
              <a:rPr lang="en-US" altLang="zh-CN" sz="2400"/>
              <a:t>Distributed Data Parallelism(DDP)</a:t>
            </a:r>
            <a:endParaRPr lang="en-US" altLang="zh-CN" sz="2400"/>
          </a:p>
          <a:p>
            <a:pPr>
              <a:lnSpc>
                <a:spcPct val="150000"/>
              </a:lnSpc>
            </a:pPr>
            <a:endParaRPr lang="zh-CN" altLang="en-US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190" y="1585595"/>
            <a:ext cx="4942205" cy="15030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115" y="1585595"/>
            <a:ext cx="4662805" cy="12769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610" y="4054475"/>
            <a:ext cx="4582160" cy="13512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660" y="4054475"/>
            <a:ext cx="5029200" cy="1367790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V="1">
            <a:off x="6162675" y="2251075"/>
            <a:ext cx="765810" cy="31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9399905" y="2950210"/>
            <a:ext cx="4445" cy="10255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 flipV="1">
            <a:off x="6162675" y="4767580"/>
            <a:ext cx="884555" cy="6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099050" y="5885180"/>
            <a:ext cx="27127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Reduce-Scatter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1830" y="932180"/>
            <a:ext cx="73101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RingAllReduce=Reduce-Scatter+All-Gather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167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数据并行</a:t>
            </a:r>
            <a:r>
              <a:rPr lang="en-US" altLang="zh-CN" sz="2400"/>
              <a:t>Distributed Data Parallelism(DDP)</a:t>
            </a:r>
            <a:endParaRPr lang="en-US" altLang="zh-CN" sz="2400"/>
          </a:p>
          <a:p>
            <a:pPr>
              <a:lnSpc>
                <a:spcPct val="150000"/>
              </a:lnSpc>
            </a:pPr>
            <a:endParaRPr lang="zh-CN" altLang="en-US" sz="2400"/>
          </a:p>
        </p:txBody>
      </p:sp>
      <p:sp>
        <p:nvSpPr>
          <p:cNvPr id="15" name="文本框 14"/>
          <p:cNvSpPr txBox="1"/>
          <p:nvPr/>
        </p:nvSpPr>
        <p:spPr>
          <a:xfrm>
            <a:off x="5282565" y="5894070"/>
            <a:ext cx="19170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>
                <a:latin typeface="Times New Roman" panose="02020603050405020304" charset="0"/>
                <a:cs typeface="Times New Roman" panose="02020603050405020304" charset="0"/>
              </a:rPr>
              <a:t>All-Gather</a:t>
            </a:r>
            <a:endParaRPr lang="en-US" altLang="zh-CN" sz="28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1985" y="1145540"/>
            <a:ext cx="5934075" cy="1724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530" y="3164205"/>
            <a:ext cx="1424940" cy="24352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167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数据并行</a:t>
            </a:r>
            <a:r>
              <a:rPr lang="en-US" altLang="zh-CN" sz="2400"/>
              <a:t>DeepSpeed</a:t>
            </a:r>
            <a:endParaRPr lang="en-US" altLang="zh-CN" sz="2400"/>
          </a:p>
          <a:p>
            <a:pPr>
              <a:lnSpc>
                <a:spcPct val="150000"/>
              </a:lnSpc>
            </a:pP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725170" y="1164590"/>
            <a:ext cx="88614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每个设备保存一份完整参数的开销过大，</a:t>
            </a:r>
            <a:r>
              <a:rPr lang="en-US" altLang="zh-CN"/>
              <a:t>DeepSpeed</a:t>
            </a:r>
            <a:r>
              <a:rPr lang="zh-CN" altLang="en-US"/>
              <a:t>用于解决显存开销问题。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ZeRO(</a:t>
            </a:r>
            <a:r>
              <a:rPr lang="zh-CN" altLang="en-US"/>
              <a:t>零冗余优化</a:t>
            </a:r>
            <a:r>
              <a:rPr lang="en-US" altLang="zh-CN"/>
              <a:t>)</a:t>
            </a:r>
            <a:r>
              <a:rPr lang="zh-CN" altLang="en-US"/>
              <a:t>是</a:t>
            </a:r>
            <a:r>
              <a:rPr lang="en-US" altLang="zh-CN"/>
              <a:t>DeepSpeed</a:t>
            </a:r>
            <a:r>
              <a:rPr lang="zh-CN" altLang="en-US"/>
              <a:t>的核心。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ZeRO1(</a:t>
            </a:r>
            <a:r>
              <a:rPr lang="zh-CN" altLang="en-US"/>
              <a:t>优化状态分割</a:t>
            </a:r>
            <a:r>
              <a:rPr lang="en-US" altLang="zh-CN"/>
              <a:t>)</a:t>
            </a:r>
            <a:r>
              <a:rPr lang="zh-CN" altLang="en-US"/>
              <a:t>：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0595" y="2661920"/>
            <a:ext cx="3062605" cy="31737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0" y="2661920"/>
            <a:ext cx="4585335" cy="343344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577070" y="5763260"/>
            <a:ext cx="1209675" cy="3530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840740" y="6195695"/>
            <a:ext cx="7278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前向参数</a:t>
            </a:r>
            <a:r>
              <a:rPr lang="en-US" altLang="zh-CN"/>
              <a:t>All-gather</a:t>
            </a:r>
            <a:r>
              <a:rPr lang="zh-CN" altLang="en-US"/>
              <a:t>，梯度</a:t>
            </a:r>
            <a:r>
              <a:rPr lang="en-US" altLang="zh-CN"/>
              <a:t>RingA</a:t>
            </a:r>
            <a:r>
              <a:rPr lang="en-US" altLang="zh-CN"/>
              <a:t>llReduce</a:t>
            </a:r>
            <a:endParaRPr lang="en-US" alt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167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数据并行</a:t>
            </a:r>
            <a:r>
              <a:rPr lang="en-US" altLang="zh-CN" sz="2400"/>
              <a:t>DeepSpeed</a:t>
            </a:r>
            <a:endParaRPr lang="en-US" altLang="zh-CN" sz="2400"/>
          </a:p>
          <a:p>
            <a:pPr>
              <a:lnSpc>
                <a:spcPct val="150000"/>
              </a:lnSpc>
            </a:pP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725170" y="1164590"/>
            <a:ext cx="88614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ZeRO2(</a:t>
            </a:r>
            <a:r>
              <a:rPr lang="zh-CN" altLang="en-US"/>
              <a:t>优化状态和梯度分割</a:t>
            </a:r>
            <a:r>
              <a:rPr lang="en-US" altLang="zh-CN"/>
              <a:t>)</a:t>
            </a:r>
            <a:r>
              <a:rPr lang="zh-CN" altLang="en-US"/>
              <a:t>：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0595" y="2449830"/>
            <a:ext cx="3062605" cy="317373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705" y="2051685"/>
            <a:ext cx="5781675" cy="35718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40740" y="5986780"/>
            <a:ext cx="82664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前向参数</a:t>
            </a:r>
            <a:r>
              <a:rPr lang="en-US" altLang="zh-CN"/>
              <a:t>All-gather</a:t>
            </a:r>
            <a:r>
              <a:rPr lang="zh-CN" altLang="en-US"/>
              <a:t>，梯度</a:t>
            </a:r>
            <a:r>
              <a:rPr lang="en-US" altLang="zh-CN"/>
              <a:t>Reduce-Scatter</a:t>
            </a:r>
            <a:r>
              <a:rPr lang="zh-CN" altLang="en-US"/>
              <a:t>，聚合后立即把不属于自己的梯度</a:t>
            </a:r>
            <a:r>
              <a:rPr lang="zh-CN" altLang="en-US"/>
              <a:t>去除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167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数据并行</a:t>
            </a:r>
            <a:r>
              <a:rPr lang="en-US" altLang="zh-CN" sz="2400"/>
              <a:t>DeepSpeed</a:t>
            </a:r>
            <a:endParaRPr lang="en-US" altLang="zh-CN" sz="2400"/>
          </a:p>
          <a:p>
            <a:pPr>
              <a:lnSpc>
                <a:spcPct val="150000"/>
              </a:lnSpc>
            </a:pP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725170" y="1164590"/>
            <a:ext cx="88614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ZeRO3(</a:t>
            </a:r>
            <a:r>
              <a:rPr lang="zh-CN" altLang="en-US"/>
              <a:t>优化状态、梯度、</a:t>
            </a:r>
            <a:r>
              <a:rPr lang="zh-CN" altLang="en-US"/>
              <a:t>参数分割</a:t>
            </a:r>
            <a:r>
              <a:rPr lang="en-US" altLang="zh-CN"/>
              <a:t>)</a:t>
            </a:r>
            <a:r>
              <a:rPr lang="zh-CN" altLang="en-US"/>
              <a:t>：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740" y="2054860"/>
            <a:ext cx="3324860" cy="34455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27075" y="5861050"/>
            <a:ext cx="106660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参数在前向时候</a:t>
            </a:r>
            <a:r>
              <a:rPr lang="en-US" altLang="zh-CN"/>
              <a:t>AllGather</a:t>
            </a:r>
            <a:r>
              <a:rPr lang="zh-CN" altLang="en-US"/>
              <a:t>前向完毕立即丢弃不属于自己维护的</a:t>
            </a:r>
            <a:r>
              <a:rPr lang="en-US" altLang="zh-CN"/>
              <a:t>W</a:t>
            </a:r>
            <a:r>
              <a:rPr lang="zh-CN" altLang="en-US"/>
              <a:t>，在后向的时候对参数也进行</a:t>
            </a:r>
            <a:r>
              <a:rPr lang="en-US" altLang="zh-CN"/>
              <a:t>AllGather</a:t>
            </a:r>
            <a:r>
              <a:rPr lang="zh-CN" altLang="en-US"/>
              <a:t>后向完毕立即丢弃不属于自己维护的</a:t>
            </a:r>
            <a:r>
              <a:rPr lang="en-US" altLang="zh-CN"/>
              <a:t>W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270" y="2054860"/>
            <a:ext cx="6057900" cy="3524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Embedding</a:t>
            </a:r>
            <a:endParaRPr lang="en-US" altLang="zh-CN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735" y="1615440"/>
            <a:ext cx="7295515" cy="300926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71830" y="1052195"/>
            <a:ext cx="64192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对词向量降维并且让词</a:t>
            </a:r>
            <a:r>
              <a:rPr lang="zh-CN" altLang="en-US"/>
              <a:t>向量最终有关联即有</a:t>
            </a:r>
            <a:r>
              <a:rPr lang="zh-CN" altLang="en-US"/>
              <a:t>语义非常</a:t>
            </a:r>
            <a:r>
              <a:rPr lang="zh-CN" altLang="en-US"/>
              <a:t>重要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0" y="1871345"/>
            <a:ext cx="3676650" cy="20669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110980" y="4027170"/>
            <a:ext cx="885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CBOW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671830" y="5071745"/>
                <a:ext cx="10114915" cy="108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the man his son-&gt;inputs=[2,1,3,4]-&gt;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5"/>
                              <m:mcJc m:val="center"/>
                            </m:mcPr>
                          </m:mc>
                        </m:mcs>
                        <m:ctrlPr>
                          <a:rPr lang="en-US" altLang="zh-CN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mP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</m:mr>
                      <m:m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</m:e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e>
                      </m:mr>
                    </m:m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      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    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𝑒𝑚𝑏𝑒𝑑𝑑𝑖𝑛𝑔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𝑚𝑎𝑡𝑟𝑖𝑥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5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∗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 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𝑒𝑚𝑏𝑒𝑑𝑑𝑖𝑛𝑔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_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𝑑𝑖𝑚</m:t>
                    </m:r>
                    <m:r>
                      <a:rPr lang="en-US" altLang="zh-CN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endParaRPr lang="en-US" altLang="zh-CN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830" y="5071745"/>
                <a:ext cx="10114915" cy="108966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480" y="2698115"/>
            <a:ext cx="11712575" cy="33407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275" y="1115695"/>
            <a:ext cx="1278255" cy="12045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2130" y="396240"/>
            <a:ext cx="96240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ZeRO</a:t>
            </a:r>
            <a:r>
              <a:rPr lang="zh-CN" altLang="en-US" sz="2400"/>
              <a:t>显存节省</a:t>
            </a:r>
            <a:endParaRPr lang="zh-CN" altLang="en-US"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167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张量并行</a:t>
            </a:r>
            <a:r>
              <a:rPr lang="en-US" altLang="zh-CN" sz="2400"/>
              <a:t>Megatron</a:t>
            </a:r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671830" y="1155065"/>
            <a:ext cx="58731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1.</a:t>
            </a:r>
            <a:r>
              <a:rPr lang="zh-CN" altLang="en-US"/>
              <a:t>按</a:t>
            </a:r>
            <a:r>
              <a:rPr lang="zh-CN" altLang="en-US"/>
              <a:t>行切分</a:t>
            </a:r>
            <a:r>
              <a:rPr lang="zh-CN" altLang="en-US"/>
              <a:t>权重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76275" y="2226945"/>
            <a:ext cx="1027430" cy="17735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X</a:t>
            </a:r>
            <a:r>
              <a:rPr lang="en-US" altLang="zh-CN" sz="2800" baseline="-25000">
                <a:solidFill>
                  <a:schemeClr val="tx1"/>
                </a:solidFill>
              </a:rPr>
              <a:t>1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995170" y="2226945"/>
            <a:ext cx="1027430" cy="17735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X</a:t>
            </a:r>
            <a:r>
              <a:rPr lang="en-US" altLang="zh-CN" sz="2800" baseline="-25000">
                <a:solidFill>
                  <a:schemeClr val="tx1"/>
                </a:solidFill>
              </a:rPr>
              <a:t>2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83305" y="2226945"/>
            <a:ext cx="2035175" cy="8140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W</a:t>
            </a:r>
            <a:r>
              <a:rPr lang="en-US" altLang="zh-CN" sz="2800" baseline="-25000">
                <a:solidFill>
                  <a:schemeClr val="tx1"/>
                </a:solidFill>
              </a:rPr>
              <a:t>1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83305" y="3186430"/>
            <a:ext cx="2035175" cy="81407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W</a:t>
            </a:r>
            <a:r>
              <a:rPr lang="en-US" altLang="zh-CN" sz="2800" baseline="-25000">
                <a:solidFill>
                  <a:schemeClr val="tx1"/>
                </a:solidFill>
              </a:rPr>
              <a:t>2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3099435" y="2973705"/>
                <a:ext cx="40703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∗</m:t>
                      </m:r>
                    </m:oMath>
                  </m:oMathPara>
                </a14:m>
                <a:endParaRPr lang="en-US" altLang="zh-CN" sz="2400" b="1" i="1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435" y="2973705"/>
                <a:ext cx="407035" cy="46037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6301740" y="2226945"/>
            <a:ext cx="1842135" cy="17151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Y</a:t>
            </a:r>
            <a:r>
              <a:rPr lang="en-US" altLang="zh-CN" sz="2800" baseline="-25000">
                <a:solidFill>
                  <a:schemeClr val="tx1"/>
                </a:solidFill>
              </a:rPr>
              <a:t>1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936990" y="2226945"/>
            <a:ext cx="1842135" cy="17151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Y</a:t>
            </a:r>
            <a:r>
              <a:rPr lang="en-US" altLang="zh-CN" sz="2800" baseline="-25000">
                <a:solidFill>
                  <a:schemeClr val="tx1"/>
                </a:solidFill>
              </a:rPr>
              <a:t>2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5745480" y="2861945"/>
                <a:ext cx="40703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en-US" altLang="zh-CN" sz="2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480" y="2861945"/>
                <a:ext cx="407035" cy="4603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8317865" y="2861945"/>
                <a:ext cx="44577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charset="0"/>
                          <a:cs typeface="Cambria Math" panose="02040503050406030204" charset="0"/>
                        </a:rPr>
                        <m:t>+</m:t>
                      </m:r>
                    </m:oMath>
                  </m:oMathPara>
                </a14:m>
                <a:endParaRPr lang="zh-CN" altLang="en-US" sz="2400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17865" y="2861945"/>
                <a:ext cx="445770" cy="4603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5745480" y="4921885"/>
                <a:ext cx="40703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en-US" altLang="zh-CN" sz="2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480" y="4921885"/>
                <a:ext cx="407035" cy="4603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6301740" y="4272915"/>
            <a:ext cx="1842135" cy="17151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Y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167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张量并行</a:t>
            </a:r>
            <a:r>
              <a:rPr lang="en-US" altLang="zh-CN" sz="2400"/>
              <a:t>Megatron</a:t>
            </a:r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671830" y="1155065"/>
            <a:ext cx="58731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2.</a:t>
            </a:r>
            <a:r>
              <a:rPr lang="zh-CN" altLang="en-US"/>
              <a:t>按</a:t>
            </a:r>
            <a:r>
              <a:rPr lang="zh-CN" altLang="en-US"/>
              <a:t>列切分</a:t>
            </a:r>
            <a:r>
              <a:rPr lang="zh-CN" altLang="en-US"/>
              <a:t>权重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48485" y="2286635"/>
            <a:ext cx="1831340" cy="17151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X</a:t>
            </a:r>
            <a:r>
              <a:rPr lang="en-US" altLang="zh-CN" sz="2800" baseline="-25000">
                <a:solidFill>
                  <a:schemeClr val="tx1"/>
                </a:solidFill>
              </a:rPr>
              <a:t>1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3830955" y="2974975"/>
                <a:ext cx="40703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∗</m:t>
                      </m:r>
                    </m:oMath>
                  </m:oMathPara>
                </a14:m>
                <a:endParaRPr lang="en-US" altLang="zh-CN" sz="2400" b="1" i="1">
                  <a:latin typeface="Cambria Math" panose="02040503050406030204" charset="0"/>
                  <a:ea typeface="MS Mincho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0955" y="2974975"/>
                <a:ext cx="407035" cy="46037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7266305" y="2228215"/>
            <a:ext cx="873125" cy="17151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Y</a:t>
            </a:r>
            <a:r>
              <a:rPr lang="en-US" altLang="zh-CN" sz="2800" baseline="-25000">
                <a:solidFill>
                  <a:schemeClr val="tx1"/>
                </a:solidFill>
              </a:rPr>
              <a:t>1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414385" y="2228215"/>
            <a:ext cx="892175" cy="17151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Y</a:t>
            </a:r>
            <a:r>
              <a:rPr lang="en-US" altLang="zh-CN" sz="2800" baseline="-25000">
                <a:solidFill>
                  <a:schemeClr val="tx1"/>
                </a:solidFill>
              </a:rPr>
              <a:t>2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6710045" y="2863215"/>
                <a:ext cx="40703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en-US" altLang="zh-CN" sz="2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045" y="2863215"/>
                <a:ext cx="407035" cy="4603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6710045" y="4923155"/>
                <a:ext cx="407035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charset="0"/>
                          <a:ea typeface="MS Mincho" charset="0"/>
                          <a:cs typeface="Cambria Math" panose="02040503050406030204" charset="0"/>
                        </a:rPr>
                        <m:t>=</m:t>
                      </m:r>
                    </m:oMath>
                  </m:oMathPara>
                </a14:m>
                <a:endParaRPr lang="en-US" altLang="zh-CN" sz="2400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045" y="4923155"/>
                <a:ext cx="407035" cy="4603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7266305" y="4274185"/>
            <a:ext cx="1842135" cy="17151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Y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37990" y="2286635"/>
            <a:ext cx="1027430" cy="17735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X</a:t>
            </a:r>
            <a:r>
              <a:rPr lang="en-US" altLang="zh-CN" sz="2800" baseline="-25000">
                <a:solidFill>
                  <a:schemeClr val="tx1"/>
                </a:solidFill>
              </a:rPr>
              <a:t>1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33390" y="2286635"/>
            <a:ext cx="1027430" cy="177355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800">
                <a:solidFill>
                  <a:schemeClr val="tx1"/>
                </a:solidFill>
              </a:rPr>
              <a:t>X</a:t>
            </a:r>
            <a:r>
              <a:rPr lang="en-US" altLang="zh-CN" sz="2800" baseline="-25000">
                <a:solidFill>
                  <a:schemeClr val="tx1"/>
                </a:solidFill>
              </a:rPr>
              <a:t>2</a:t>
            </a:r>
            <a:endParaRPr lang="en-US" altLang="zh-CN" sz="2800" baseline="-250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167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张量并行</a:t>
            </a:r>
            <a:r>
              <a:rPr lang="en-US" altLang="zh-CN" sz="2400"/>
              <a:t>Megatron</a:t>
            </a:r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671830" y="1057910"/>
            <a:ext cx="58731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MLP</a:t>
            </a:r>
            <a:r>
              <a:rPr lang="zh-CN" altLang="en-US"/>
              <a:t>层：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矩阵</a:t>
            </a:r>
            <a:r>
              <a:rPr lang="en-US" altLang="zh-CN"/>
              <a:t>A-&gt;</a:t>
            </a:r>
            <a:r>
              <a:rPr lang="zh-CN" altLang="en-US"/>
              <a:t>激活函数</a:t>
            </a:r>
            <a:r>
              <a:rPr lang="en-US" altLang="zh-CN"/>
              <a:t>-&gt;</a:t>
            </a:r>
            <a:r>
              <a:rPr lang="zh-CN" altLang="en-US"/>
              <a:t>矩阵</a:t>
            </a:r>
            <a:r>
              <a:rPr lang="en-US" altLang="zh-CN"/>
              <a:t>B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如果采用行分割，还需要合并才能进行激活函数</a:t>
            </a:r>
            <a:r>
              <a:rPr lang="zh-CN" altLang="en-US"/>
              <a:t>计算。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如果采用列分割，则不需要</a:t>
            </a:r>
            <a:r>
              <a:rPr lang="zh-CN" altLang="en-US"/>
              <a:t>提前合并。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010" y="2888615"/>
            <a:ext cx="10507345" cy="335597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1674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张量并行</a:t>
            </a:r>
            <a:r>
              <a:rPr lang="en-US" altLang="zh-CN" sz="2400"/>
              <a:t>Megatron</a:t>
            </a:r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671830" y="1057910"/>
            <a:ext cx="587311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Self Attention</a:t>
            </a:r>
            <a:r>
              <a:rPr lang="zh-CN" altLang="en-US"/>
              <a:t>层：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3000" y="2054860"/>
            <a:ext cx="7644765" cy="38957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791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流水线</a:t>
            </a:r>
            <a:r>
              <a:rPr lang="zh-CN" altLang="en-US" sz="2400"/>
              <a:t>并行</a:t>
            </a:r>
            <a:endParaRPr lang="zh-CN" altLang="en-US" sz="2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15" y="3959860"/>
            <a:ext cx="11719560" cy="21958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335" y="1468120"/>
            <a:ext cx="8272780" cy="189611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671830" y="380365"/>
            <a:ext cx="7616825" cy="791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zh-CN" altLang="en-US" sz="2400"/>
              <a:t>分布式训练</a:t>
            </a:r>
            <a:r>
              <a:rPr lang="en-US" altLang="zh-CN" sz="2400"/>
              <a:t>-</a:t>
            </a:r>
            <a:r>
              <a:rPr lang="zh-CN" altLang="en-US" sz="2400"/>
              <a:t>三并行</a:t>
            </a:r>
            <a:endParaRPr lang="zh-CN" altLang="en-US" sz="2400"/>
          </a:p>
        </p:txBody>
      </p:sp>
      <p:pic>
        <p:nvPicPr>
          <p:cNvPr id="2" name="图片 1" descr="72a3bcec1cf7a6d02ee77b2cd325ec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9250" y="1110615"/>
            <a:ext cx="3874135" cy="515175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80365"/>
            <a:ext cx="7616825" cy="7835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en-US" altLang="zh-CN" sz="2400"/>
              <a:t>SFT(</a:t>
            </a:r>
            <a:r>
              <a:rPr lang="en-US" altLang="zh-CN" sz="2400"/>
              <a:t>Supervised Finetuning)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en-US" altLang="zh-CN" sz="2400"/>
              <a:t> 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97865" y="1163955"/>
            <a:ext cx="945324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需要微调的</a:t>
            </a:r>
            <a:r>
              <a:rPr lang="zh-CN" altLang="en-US"/>
              <a:t>原因：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1.</a:t>
            </a:r>
            <a:r>
              <a:rPr lang="zh-CN" altLang="en-US"/>
              <a:t>适应特定任务，如文本摘要、代码补全等等。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2.</a:t>
            </a:r>
            <a:r>
              <a:rPr lang="zh-CN" altLang="en-US"/>
              <a:t>适应特定领域，如医疗，理解专业术语，使生成尽量可靠。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3.</a:t>
            </a:r>
            <a:r>
              <a:rPr lang="zh-CN" altLang="en-US"/>
              <a:t>强化模型对指令的理解，使模型更好理解用户意图。</a:t>
            </a:r>
            <a:endParaRPr lang="zh-CN" altLang="en-US"/>
          </a:p>
          <a:p>
            <a:pPr>
              <a:lnSpc>
                <a:spcPct val="150000"/>
              </a:lnSpc>
            </a:pP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随着模型越来越大，</a:t>
            </a:r>
            <a:r>
              <a:rPr lang="en-US" altLang="zh-CN"/>
              <a:t>Full-Finetuning</a:t>
            </a:r>
            <a:r>
              <a:rPr lang="zh-CN" altLang="en-US"/>
              <a:t>变得不可行，</a:t>
            </a:r>
            <a:r>
              <a:rPr lang="zh-CN" altLang="en-US"/>
              <a:t>同时可能导致灾难性</a:t>
            </a:r>
            <a:r>
              <a:rPr lang="zh-CN" altLang="en-US"/>
              <a:t>遗忘。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因此</a:t>
            </a:r>
            <a:r>
              <a:rPr lang="zh-CN" altLang="en-US"/>
              <a:t>提出了参数高效迁移方法</a:t>
            </a:r>
            <a:r>
              <a:rPr lang="en-US" altLang="zh-CN"/>
              <a:t>PEFT</a:t>
            </a:r>
            <a:r>
              <a:rPr lang="zh-CN" altLang="en-US"/>
              <a:t>（</a:t>
            </a:r>
            <a:r>
              <a:rPr lang="en-US" altLang="zh-CN"/>
              <a:t>Parameter-efficient Transfer Learning</a:t>
            </a:r>
            <a:r>
              <a:rPr lang="zh-CN" altLang="en-US"/>
              <a:t>），固定大部分参数，仅调整一部分参数来达到全参微调接近的</a:t>
            </a:r>
            <a:r>
              <a:rPr lang="zh-CN" altLang="en-US"/>
              <a:t>效果。</a:t>
            </a:r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80365"/>
            <a:ext cx="7616825" cy="7835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en-US" altLang="zh-CN" sz="2400"/>
              <a:t>PEFT—</a:t>
            </a:r>
            <a:r>
              <a:rPr lang="en-US" altLang="zh-CN" sz="2400"/>
              <a:t>LoRA</a:t>
            </a:r>
            <a:endParaRPr lang="en-US" altLang="zh-CN" sz="2400"/>
          </a:p>
          <a:p>
            <a:pPr>
              <a:lnSpc>
                <a:spcPct val="150000"/>
              </a:lnSpc>
            </a:pPr>
            <a:r>
              <a:rPr lang="en-US" altLang="zh-CN" sz="2400"/>
              <a:t> </a:t>
            </a:r>
            <a:endParaRPr lang="zh-CN" altLang="en-US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8885" y="1270000"/>
            <a:ext cx="4403725" cy="36722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866140" y="5198110"/>
                <a:ext cx="9540875" cy="372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𝑊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’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𝑊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 + 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𝐵𝐴</m:t>
                      </m:r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140" y="5198110"/>
                <a:ext cx="9540875" cy="37211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80365"/>
            <a:ext cx="7616825" cy="7835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50000"/>
              </a:lnSpc>
            </a:pPr>
            <a:r>
              <a:rPr lang="en-US" altLang="zh-CN" sz="2400"/>
              <a:t>GRPO </a:t>
            </a:r>
            <a:endParaRPr lang="zh-CN" altLang="en-US" sz="2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7855" y="1692910"/>
            <a:ext cx="8115300" cy="1619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0355" y="4312285"/>
            <a:ext cx="2876550" cy="5810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62000" y="585470"/>
            <a:ext cx="995362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CBOW</a:t>
            </a:r>
            <a:r>
              <a:rPr lang="zh-CN" altLang="en-US"/>
              <a:t>的</a:t>
            </a:r>
            <a:r>
              <a:rPr lang="zh-CN" altLang="en-US"/>
              <a:t>缺陷：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无论上下文是什么，</a:t>
            </a:r>
            <a:r>
              <a:rPr lang="zh-CN" altLang="en-US"/>
              <a:t>同一个词永远编码成同一个向量（并且模型过于简单），单单采用</a:t>
            </a:r>
            <a:r>
              <a:rPr lang="en-US" altLang="zh-CN"/>
              <a:t>embedding</a:t>
            </a:r>
            <a:r>
              <a:rPr lang="zh-CN" altLang="en-US"/>
              <a:t>无法满足需求，需要继续</a:t>
            </a:r>
            <a:r>
              <a:rPr lang="zh-CN" altLang="en-US"/>
              <a:t>编码。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BERT: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利用</a:t>
            </a:r>
            <a:r>
              <a:rPr lang="en-US" altLang="zh-CN"/>
              <a:t>embedding</a:t>
            </a:r>
            <a:r>
              <a:rPr lang="zh-CN" altLang="en-US"/>
              <a:t>思想，得益于</a:t>
            </a:r>
            <a:r>
              <a:rPr lang="en-US" altLang="zh-CN"/>
              <a:t>Transformer</a:t>
            </a:r>
            <a:r>
              <a:rPr lang="zh-CN" altLang="en-US"/>
              <a:t>，能够对词向量继续</a:t>
            </a:r>
            <a:r>
              <a:rPr lang="zh-CN" altLang="en-US"/>
              <a:t>编码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2820" y="3686175"/>
            <a:ext cx="7705725" cy="23907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83285" y="537845"/>
            <a:ext cx="6990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大模型推理加速</a:t>
            </a:r>
            <a:r>
              <a:rPr lang="en-US" altLang="zh-CN" sz="2400"/>
              <a:t>-</a:t>
            </a:r>
            <a:r>
              <a:rPr lang="zh-CN" altLang="en-US" sz="2400"/>
              <a:t>注意力</a:t>
            </a:r>
            <a:endParaRPr lang="zh-CN" altLang="en-US" sz="2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9060" y="2036445"/>
            <a:ext cx="8769350" cy="279717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83285" y="537845"/>
            <a:ext cx="6990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大模型推理加速</a:t>
            </a:r>
            <a:r>
              <a:rPr lang="en-US" altLang="zh-CN" sz="2400"/>
              <a:t>-</a:t>
            </a:r>
            <a:r>
              <a:rPr lang="en-US" altLang="zh-CN" sz="2400"/>
              <a:t>Flash Attention</a:t>
            </a:r>
            <a:endParaRPr lang="en-US" altLang="zh-CN" sz="240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034" y="1345405"/>
            <a:ext cx="3572374" cy="31246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66" y="4639381"/>
            <a:ext cx="8819816" cy="158545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83285" y="537845"/>
            <a:ext cx="6990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大模型推理加速</a:t>
            </a:r>
            <a:r>
              <a:rPr lang="en-US" altLang="zh-CN" sz="2400"/>
              <a:t>-</a:t>
            </a:r>
            <a:r>
              <a:rPr lang="en-US" altLang="zh-CN" sz="2400"/>
              <a:t>Flash Attention</a:t>
            </a:r>
            <a:endParaRPr lang="en-US" altLang="zh-CN" sz="240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4034" y="1345405"/>
            <a:ext cx="3572374" cy="312463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66" y="4639381"/>
            <a:ext cx="8819816" cy="1585453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96587" y="611579"/>
            <a:ext cx="5557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将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Softmax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放在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SRAM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计算来减少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HBM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读写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7093" y="1182476"/>
            <a:ext cx="2648320" cy="65731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093" y="1991532"/>
            <a:ext cx="3496163" cy="4191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093" y="2573415"/>
            <a:ext cx="3648584" cy="63826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093" y="3322427"/>
            <a:ext cx="2076740" cy="64779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093" y="4020809"/>
            <a:ext cx="2362530" cy="562053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777467" y="1402446"/>
            <a:ext cx="3431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</a:t>
            </a:r>
            <a:r>
              <a:rPr lang="en-US" altLang="zh-CN" dirty="0"/>
              <a:t>X</a:t>
            </a:r>
            <a:r>
              <a:rPr lang="zh-CN" altLang="en-US" dirty="0"/>
              <a:t>分块：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4969" y="1839793"/>
            <a:ext cx="1781424" cy="42868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0907" y="2550572"/>
            <a:ext cx="4191585" cy="52394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2589" y="900651"/>
            <a:ext cx="883092" cy="42868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32589" y="3211679"/>
            <a:ext cx="4515480" cy="64779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24969" y="3880556"/>
            <a:ext cx="2562583" cy="571580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32589" y="4589523"/>
            <a:ext cx="2676899" cy="7049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/>
              <p:cNvSpPr txBox="1"/>
              <p:nvPr/>
            </p:nvSpPr>
            <p:spPr>
              <a:xfrm>
                <a:off x="5832589" y="5258172"/>
                <a:ext cx="2396490" cy="3006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0" i="1" smtClean="0">
                              <a:latin typeface="Cambria Math" panose="02040503050406030204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charset="0"/>
                            </a:rPr>
                            <m:t>𝑚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charset="0"/>
                            </a:rPr>
                            <m:t>𝑚𝑎𝑥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charset="0"/>
                            </a:rPr>
                            <m:t>𝑛𝑒𝑤</m:t>
                          </m:r>
                        </m:sup>
                      </m:sSubSup>
                      <m:r>
                        <a:rPr lang="en-US" altLang="zh-CN" b="0" i="1" smtClean="0">
                          <a:latin typeface="Cambria Math" panose="02040503050406030204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charset="0"/>
                        </a:rPr>
                        <m:t>max</m:t>
                      </m:r>
                      <m:r>
                        <a:rPr lang="en-US" altLang="zh-CN" b="0" i="1" smtClean="0">
                          <a:latin typeface="Cambria Math" panose="02040503050406030204" charset="0"/>
                        </a:rPr>
                        <m:t>⁡(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latin typeface="Cambria Math" panose="02040503050406030204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charset="0"/>
                            </a:rPr>
                            <m:t>𝑥</m:t>
                          </m:r>
                        </m:e>
                        <m:sup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altLang="zh-CN" b="0" i="1" smtClean="0">
                          <a:latin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2589" y="5258172"/>
                <a:ext cx="2396490" cy="300660"/>
              </a:xfrm>
              <a:prstGeom prst="rect">
                <a:avLst/>
              </a:prstGeom>
              <a:blipFill rotWithShape="1">
                <a:blip r:embed="rId12"/>
                <a:stretch>
                  <a:fillRect l="-5" t="-124" r="5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/>
              <p:cNvSpPr txBox="1"/>
              <p:nvPr/>
            </p:nvSpPr>
            <p:spPr>
              <a:xfrm>
                <a:off x="5716585" y="5599077"/>
                <a:ext cx="5701882" cy="7165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charset="0"/>
                        </a:rPr>
                        <m:t>𝑠𝑜𝑓𝑡𝑚𝑎𝑥</m:t>
                      </m:r>
                      <m:r>
                        <a:rPr lang="en-US" altLang="zh-CN" b="0" i="1" smtClean="0">
                          <a:latin typeface="Cambria Math" panose="02040503050406030204" charset="0"/>
                        </a:rPr>
                        <m:t>1</m:t>
                      </m:r>
                      <m:r>
                        <a:rPr lang="en-US" altLang="zh-CN" b="0" i="1" smtClean="0">
                          <a:latin typeface="Cambria Math" panose="02040503050406030204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  <m:t>𝑚𝑎𝑥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  <m:t>𝑛𝑒𝑤</m:t>
                                  </m:r>
                                </m:sup>
                              </m:sSubSup>
                            </m:sup>
                          </m:sSup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charset="0"/>
                                            </a:rPr>
                                            <m:t>1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  <m:t>𝑚𝑎𝑥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  <m:t>𝑛𝑒𝑤</m:t>
                                  </m:r>
                                </m:sup>
                              </m:sSubSup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charset="0"/>
                            </a:rPr>
                            <m:t>+</m:t>
                          </m:r>
                          <m:r>
                            <a:rPr lang="en-US" altLang="zh-CN" b="0" i="1" smtClean="0">
                              <a:latin typeface="Cambria Math" panose="02040503050406030204" charset="0"/>
                            </a:rPr>
                            <m:t>𝑙</m:t>
                          </m:r>
                          <m:r>
                            <a:rPr lang="en-US" altLang="zh-CN" b="0" i="1" smtClean="0">
                              <a:latin typeface="Cambria Math" panose="0204050305040603020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charset="0"/>
                                </a:rPr>
                                <m:t>(</m:t>
                              </m:r>
                              <m:r>
                                <a:rPr lang="en-US" altLang="zh-CN" b="0" i="1" smtClean="0">
                                  <a:latin typeface="Cambria Math" panose="02040503050406030204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b="0" i="1" smtClean="0">
                                          <a:latin typeface="Cambria Math" panose="02040503050406030204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altLang="zh-CN" b="0" i="1" smtClean="0">
                                              <a:latin typeface="Cambria Math" panose="02040503050406030204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b="0" i="1" smtClean="0">
                                              <a:latin typeface="Cambria Math" panose="02040503050406030204" charset="0"/>
                                            </a:rPr>
                                            <m:t>2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  <m:t>𝑚𝑎𝑥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charset="0"/>
                                    </a:rPr>
                                    <m:t>𝑛𝑒𝑤</m:t>
                                  </m:r>
                                </m:sup>
                              </m:sSubSup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6585" y="5599077"/>
                <a:ext cx="5701882" cy="716543"/>
              </a:xfrm>
              <a:prstGeom prst="rect">
                <a:avLst/>
              </a:prstGeom>
              <a:blipFill rotWithShape="1">
                <a:blip r:embed="rId13"/>
                <a:stretch>
                  <a:fillRect l="-6" t="-39" r="9" b="-22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19955" y="481318"/>
            <a:ext cx="3630014" cy="36924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058" y="4458791"/>
            <a:ext cx="7144747" cy="14003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0190" y="1351280"/>
            <a:ext cx="1590675" cy="342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985885" y="890905"/>
            <a:ext cx="2232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假设</a:t>
            </a:r>
            <a:r>
              <a:rPr lang="en-US" altLang="zh-CN"/>
              <a:t>SRAM</a:t>
            </a:r>
            <a:r>
              <a:rPr lang="zh-CN" altLang="en-US"/>
              <a:t>大小为</a:t>
            </a:r>
            <a:r>
              <a:rPr lang="en-US" altLang="zh-CN"/>
              <a:t>M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8994140" y="2084705"/>
                <a:ext cx="2224405" cy="485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𝑄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𝐾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𝑉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𝑂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𝜖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𝑅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𝑀</m:t>
                              </m:r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4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𝑑</m:t>
                              </m:r>
                            </m:den>
                          </m:f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×</m:t>
                          </m:r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140" y="2084705"/>
                <a:ext cx="2224405" cy="485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60" y="207010"/>
            <a:ext cx="10994390" cy="615442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83285" y="537845"/>
            <a:ext cx="6990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大模型推理加速</a:t>
            </a:r>
            <a:r>
              <a:rPr lang="en-US" altLang="zh-CN" sz="2400"/>
              <a:t>-KV Cache</a:t>
            </a:r>
            <a:endParaRPr lang="en-US" altLang="zh-CN" sz="2400"/>
          </a:p>
        </p:txBody>
      </p:sp>
      <p:sp>
        <p:nvSpPr>
          <p:cNvPr id="2" name="文本框 1"/>
          <p:cNvSpPr txBox="1"/>
          <p:nvPr/>
        </p:nvSpPr>
        <p:spPr>
          <a:xfrm>
            <a:off x="953770" y="1120140"/>
            <a:ext cx="938276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1.prefill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模型处理所有</a:t>
            </a:r>
            <a:r>
              <a:rPr lang="en-US" altLang="zh-CN"/>
              <a:t>prompt</a:t>
            </a:r>
            <a:r>
              <a:rPr lang="zh-CN" altLang="en-US"/>
              <a:t>，进行前向计算，目的是生成第一个</a:t>
            </a:r>
            <a:r>
              <a:rPr lang="en-US" altLang="zh-CN"/>
              <a:t>token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2.decoding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zh-CN" altLang="en-US"/>
              <a:t>模型逐个生成</a:t>
            </a:r>
            <a:r>
              <a:rPr lang="en-US" altLang="zh-CN"/>
              <a:t>token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5715" y="2334260"/>
            <a:ext cx="7931785" cy="423354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83285" y="537845"/>
            <a:ext cx="6990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大模型数据</a:t>
            </a:r>
            <a:r>
              <a:rPr lang="zh-CN" altLang="en-US" sz="2400"/>
              <a:t>工程</a:t>
            </a:r>
            <a:endParaRPr lang="zh-CN" altLang="en-US" sz="2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83285" y="537845"/>
            <a:ext cx="6990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大模型应用</a:t>
            </a:r>
            <a:r>
              <a:rPr lang="en-US" altLang="zh-CN" sz="2400"/>
              <a:t>-RAG(Retrieval-Augmented Generation)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883285" y="1306195"/>
            <a:ext cx="99034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大模型的缺陷：参数固定，无法获取新的知识或者</a:t>
            </a:r>
            <a:r>
              <a:rPr lang="zh-CN" altLang="en-US"/>
              <a:t>信息。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RAG</a:t>
            </a:r>
            <a:r>
              <a:rPr lang="zh-CN" altLang="en-US"/>
              <a:t>的思想：外挂知识库，根据用户指令搜寻相关知识给</a:t>
            </a:r>
            <a:r>
              <a:rPr lang="zh-CN" altLang="en-US"/>
              <a:t>大模型。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1870" y="2536190"/>
            <a:ext cx="7792085" cy="353695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83285" y="537845"/>
            <a:ext cx="6990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RAG-</a:t>
            </a:r>
            <a:r>
              <a:rPr lang="zh-CN" altLang="en-US" sz="2400"/>
              <a:t>分块</a:t>
            </a:r>
            <a:r>
              <a:rPr lang="zh-CN" altLang="en-US" sz="2400"/>
              <a:t>策略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883285" y="1306195"/>
            <a:ext cx="990346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/>
              <a:t>1.</a:t>
            </a:r>
            <a:r>
              <a:rPr lang="zh-CN" altLang="en-US"/>
              <a:t>固定大小分块（固定字符数、</a:t>
            </a:r>
            <a:r>
              <a:rPr lang="en-US" altLang="zh-CN"/>
              <a:t>token</a:t>
            </a:r>
            <a:r>
              <a:rPr lang="zh-CN" altLang="en-US"/>
              <a:t>等等）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优势：</a:t>
            </a:r>
            <a:r>
              <a:rPr lang="zh-CN" altLang="en-US"/>
              <a:t>最简单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劣势：语义不完整，可能导致关键信息</a:t>
            </a:r>
            <a:r>
              <a:rPr lang="zh-CN" altLang="en-US"/>
              <a:t>分散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2.</a:t>
            </a:r>
            <a:r>
              <a:rPr lang="zh-CN" altLang="en-US"/>
              <a:t>语义</a:t>
            </a:r>
            <a:r>
              <a:rPr lang="zh-CN" altLang="en-US"/>
              <a:t>分块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方法：按句子或者段落等有意义的语义单元生成嵌入，判断当前语段和下个语段的余弦相似度高不高，如果高的话进行</a:t>
            </a:r>
            <a:r>
              <a:rPr lang="zh-CN" altLang="en-US"/>
              <a:t>合并。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优势：语义完整度</a:t>
            </a:r>
            <a:r>
              <a:rPr lang="zh-CN" altLang="en-US"/>
              <a:t>高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小劣势：不同文档间的相似度阈值可能需要</a:t>
            </a:r>
            <a:r>
              <a:rPr lang="zh-CN" altLang="en-US"/>
              <a:t>调整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en-US" altLang="zh-CN"/>
              <a:t>3.</a:t>
            </a:r>
            <a:r>
              <a:rPr lang="zh-CN" altLang="en-US"/>
              <a:t>基于</a:t>
            </a:r>
            <a:r>
              <a:rPr lang="en-US" altLang="zh-CN"/>
              <a:t>LLM</a:t>
            </a:r>
            <a:r>
              <a:rPr lang="zh-CN" altLang="en-US"/>
              <a:t>的</a:t>
            </a:r>
            <a:r>
              <a:rPr lang="zh-CN" altLang="en-US"/>
              <a:t>分块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方法：向</a:t>
            </a:r>
            <a:r>
              <a:rPr lang="en-US" altLang="zh-CN"/>
              <a:t>llm</a:t>
            </a:r>
            <a:r>
              <a:rPr lang="zh-CN" altLang="en-US"/>
              <a:t>发送</a:t>
            </a:r>
            <a:r>
              <a:rPr lang="en-US" altLang="zh-CN"/>
              <a:t>prompt</a:t>
            </a:r>
            <a:r>
              <a:rPr lang="zh-CN" altLang="en-US"/>
              <a:t>，要求将文本分为语义独立且有意义的</a:t>
            </a:r>
            <a:r>
              <a:rPr lang="zh-CN" altLang="en-US"/>
              <a:t>片段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优势：确保高语义</a:t>
            </a:r>
            <a:r>
              <a:rPr lang="zh-CN" altLang="en-US"/>
              <a:t>准确性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劣势：计算要求</a:t>
            </a:r>
            <a:r>
              <a:rPr lang="zh-CN" altLang="en-US"/>
              <a:t>高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200" y="346710"/>
            <a:ext cx="11289665" cy="45726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8675" y="5157470"/>
            <a:ext cx="1033399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同样的去掉一些词，不过被去掉的词替代成了可学习的</a:t>
            </a:r>
            <a:r>
              <a:rPr lang="en-US" altLang="zh-CN"/>
              <a:t>mask token</a:t>
            </a:r>
            <a:r>
              <a:rPr lang="zh-CN" altLang="en-US"/>
              <a:t>（</a:t>
            </a:r>
            <a:r>
              <a:rPr lang="en-US" altLang="zh-CN"/>
              <a:t>nn.Parameter</a:t>
            </a:r>
            <a:r>
              <a:rPr lang="zh-CN" altLang="en-US"/>
              <a:t>）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相比较于</a:t>
            </a:r>
            <a:r>
              <a:rPr lang="en-US" altLang="zh-CN"/>
              <a:t>CBOW</a:t>
            </a:r>
            <a:r>
              <a:rPr lang="zh-CN" altLang="en-US"/>
              <a:t>计算上下文的平均来预测（自始至终都没有出现这个词对应的</a:t>
            </a:r>
            <a:r>
              <a:rPr lang="en-US" altLang="zh-CN"/>
              <a:t>token</a:t>
            </a:r>
            <a:r>
              <a:rPr lang="zh-CN" altLang="en-US"/>
              <a:t>编码），而</a:t>
            </a:r>
            <a:r>
              <a:rPr lang="en-US" altLang="zh-CN"/>
              <a:t>BERT</a:t>
            </a:r>
            <a:r>
              <a:rPr lang="zh-CN" altLang="en-US">
                <a:sym typeface="+mn-ea"/>
              </a:rPr>
              <a:t>由于</a:t>
            </a:r>
            <a:r>
              <a:rPr lang="en-US" altLang="zh-CN">
                <a:sym typeface="+mn-ea"/>
              </a:rPr>
              <a:t>Transformer</a:t>
            </a:r>
            <a:r>
              <a:rPr lang="zh-CN" altLang="en-US">
                <a:sym typeface="+mn-ea"/>
              </a:rPr>
              <a:t>，</a:t>
            </a:r>
            <a:r>
              <a:rPr lang="zh-CN" altLang="en-US"/>
              <a:t>掩码的词对应位置的</a:t>
            </a:r>
            <a:r>
              <a:rPr lang="en-US" altLang="zh-CN"/>
              <a:t>mask token</a:t>
            </a:r>
            <a:r>
              <a:rPr lang="zh-CN" altLang="en-US"/>
              <a:t>可以不断根据</a:t>
            </a:r>
            <a:r>
              <a:rPr lang="zh-CN" altLang="en-US"/>
              <a:t>上下文编码更新作为最终的</a:t>
            </a:r>
            <a:r>
              <a:rPr lang="zh-CN" altLang="en-US"/>
              <a:t>词向量。</a:t>
            </a:r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883285" y="537845"/>
            <a:ext cx="6990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RAG-</a:t>
            </a:r>
            <a:r>
              <a:rPr lang="zh-CN" altLang="en-US" sz="2400"/>
              <a:t>嵌入模型</a:t>
            </a:r>
            <a:r>
              <a:rPr lang="en-US" altLang="zh-CN" sz="2400"/>
              <a:t>-</a:t>
            </a:r>
            <a:r>
              <a:rPr lang="en-US" altLang="zh-CN" sz="2400"/>
              <a:t>BGE</a:t>
            </a:r>
            <a:endParaRPr lang="en-US" altLang="zh-CN" sz="24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2450" y="1561465"/>
            <a:ext cx="5724525" cy="43338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68620" y="6036310"/>
            <a:ext cx="971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预训练</a:t>
            </a:r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200" y="89535"/>
            <a:ext cx="11289665" cy="45726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8600" y="5127625"/>
            <a:ext cx="462788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/>
              <a:t>掩码比例</a:t>
            </a:r>
            <a:r>
              <a:rPr lang="en-US" altLang="zh-CN"/>
              <a:t>15%</a:t>
            </a:r>
            <a:endParaRPr lang="en-US" altLang="zh-CN"/>
          </a:p>
          <a:p>
            <a:pPr algn="ctr">
              <a:lnSpc>
                <a:spcPct val="150000"/>
              </a:lnSpc>
            </a:pPr>
            <a:r>
              <a:rPr lang="zh-CN" altLang="en-US"/>
              <a:t>缺陷：预训练将很大程度上关注</a:t>
            </a:r>
            <a:r>
              <a:rPr lang="en-US" altLang="zh-CN"/>
              <a:t>mask token</a:t>
            </a:r>
            <a:r>
              <a:rPr lang="zh-CN" altLang="en-US"/>
              <a:t>的</a:t>
            </a:r>
            <a:r>
              <a:rPr lang="zh-CN" altLang="en-US"/>
              <a:t>编码，并且微调阶段不会出现</a:t>
            </a:r>
            <a:r>
              <a:rPr lang="en-US" altLang="zh-CN"/>
              <a:t>mask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2" name="右箭头 1"/>
          <p:cNvSpPr/>
          <p:nvPr/>
        </p:nvSpPr>
        <p:spPr>
          <a:xfrm>
            <a:off x="4170680" y="5514975"/>
            <a:ext cx="2000885" cy="104775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372860" y="4689475"/>
            <a:ext cx="4798060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en-US" altLang="zh-CN"/>
              <a:t>15% * 80 % = 12%</a:t>
            </a:r>
            <a:r>
              <a:rPr lang="zh-CN" altLang="en-US"/>
              <a:t>掩码</a:t>
            </a:r>
            <a:endParaRPr lang="zh-CN" altLang="en-US"/>
          </a:p>
          <a:p>
            <a:pPr algn="ctr">
              <a:lnSpc>
                <a:spcPct val="150000"/>
              </a:lnSpc>
            </a:pPr>
            <a:r>
              <a:rPr lang="en-US" altLang="zh-CN"/>
              <a:t>15% * 10 % = 1.5%</a:t>
            </a:r>
            <a:r>
              <a:rPr lang="zh-CN" altLang="en-US"/>
              <a:t>不掩码但需要计算</a:t>
            </a:r>
            <a:r>
              <a:rPr lang="en-US" altLang="zh-CN"/>
              <a:t>loss</a:t>
            </a:r>
            <a:r>
              <a:rPr lang="zh-CN" altLang="en-US"/>
              <a:t>（不知道会预测哪个</a:t>
            </a:r>
            <a:r>
              <a:rPr lang="zh-CN" altLang="en-US"/>
              <a:t>词）</a:t>
            </a:r>
            <a:endParaRPr lang="en-US" altLang="zh-CN"/>
          </a:p>
          <a:p>
            <a:pPr algn="ctr">
              <a:lnSpc>
                <a:spcPct val="150000"/>
              </a:lnSpc>
            </a:pPr>
            <a:r>
              <a:rPr lang="en-US" altLang="zh-CN"/>
              <a:t>15% * 10 % = 1.5%</a:t>
            </a:r>
            <a:r>
              <a:rPr lang="zh-CN" altLang="en-US"/>
              <a:t>不掩码但替换成随机词（不知道哪个词是</a:t>
            </a:r>
            <a:r>
              <a:rPr lang="zh-CN" altLang="en-US"/>
              <a:t>正确的）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分词</a:t>
            </a:r>
            <a:r>
              <a:rPr lang="zh-CN" altLang="en-US" sz="2400"/>
              <a:t>粒度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71830" y="951230"/>
            <a:ext cx="10499725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词的基本单元是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word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、字母，还是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什么？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word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对应英文来说最自然的单元，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”i like apple“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可以按照空格划分，但是对于中文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我爱吃苹果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则比较难划分（但不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致命）。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优点：词的含义得到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保留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缺点：词表可能过大，对于词表之外的词无法处理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(Out of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Vocabulary)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，同一个词的不同形态比如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go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goes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当作了完全不同的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词。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2.character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优点：词表小，解决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OOV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问题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缺点：粒度太细无法承载丰富语义，计算成本的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增长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分词</a:t>
            </a:r>
            <a:r>
              <a:rPr lang="zh-CN" altLang="en-US" sz="2400"/>
              <a:t>粒度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71830" y="777240"/>
            <a:ext cx="1049972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subword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3.1 BPE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算法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1290320" y="1613535"/>
            <a:ext cx="9262110" cy="117665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726479"/>
            <a:ext cx="12192000" cy="1159933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886412"/>
            <a:ext cx="12192000" cy="1176866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58420" y="4912056"/>
            <a:ext cx="12192000" cy="12083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71830" y="396875"/>
            <a:ext cx="76168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分词</a:t>
            </a:r>
            <a:r>
              <a:rPr lang="zh-CN" altLang="en-US" sz="2400"/>
              <a:t>粒度</a:t>
            </a:r>
            <a:endParaRPr lang="zh-CN" alt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671830" y="777240"/>
            <a:ext cx="1049972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subword</a:t>
            </a:r>
            <a:endParaRPr lang="en-US" altLang="zh-CN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3.1 BPE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算法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优势：有效平衡词汇表大小和编码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步数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劣势：解码时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出现歧义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3885" y="3060065"/>
            <a:ext cx="1685925" cy="13335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4652</Words>
  <Application>WPS 演示</Application>
  <PresentationFormat>宽屏</PresentationFormat>
  <Paragraphs>386</Paragraphs>
  <Slides>51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2" baseType="lpstr">
      <vt:lpstr>Arial</vt:lpstr>
      <vt:lpstr>宋体</vt:lpstr>
      <vt:lpstr>Wingdings</vt:lpstr>
      <vt:lpstr>微软雅黑</vt:lpstr>
      <vt:lpstr>Cambria Math</vt:lpstr>
      <vt:lpstr>Calibri</vt:lpstr>
      <vt:lpstr>Arial Unicode MS</vt:lpstr>
      <vt:lpstr>Times New Roman</vt:lpstr>
      <vt:lpstr>MS Mincho</vt:lpstr>
      <vt:lpstr>Segoe Print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main</dc:creator>
  <cp:lastModifiedBy>煜</cp:lastModifiedBy>
  <cp:revision>11</cp:revision>
  <dcterms:created xsi:type="dcterms:W3CDTF">2023-08-09T12:44:00Z</dcterms:created>
  <dcterms:modified xsi:type="dcterms:W3CDTF">2025-05-31T14:55:32Z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2052-12.1.0.21171</vt:lpwstr>
  </property>
</Properties>
</file>